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49" r:id="rId5"/>
  </p:sldMasterIdLst>
  <p:notesMasterIdLst>
    <p:notesMasterId r:id="rId31"/>
  </p:notesMasterIdLst>
  <p:handoutMasterIdLst>
    <p:handoutMasterId r:id="rId32"/>
  </p:handoutMasterIdLst>
  <p:sldIdLst>
    <p:sldId id="257" r:id="rId6"/>
    <p:sldId id="258" r:id="rId7"/>
    <p:sldId id="313" r:id="rId8"/>
    <p:sldId id="289" r:id="rId9"/>
    <p:sldId id="295" r:id="rId10"/>
    <p:sldId id="314" r:id="rId11"/>
    <p:sldId id="290" r:id="rId12"/>
    <p:sldId id="297" r:id="rId13"/>
    <p:sldId id="315" r:id="rId14"/>
    <p:sldId id="298" r:id="rId15"/>
    <p:sldId id="299" r:id="rId16"/>
    <p:sldId id="300" r:id="rId17"/>
    <p:sldId id="301" r:id="rId18"/>
    <p:sldId id="316" r:id="rId19"/>
    <p:sldId id="303" r:id="rId20"/>
    <p:sldId id="263" r:id="rId21"/>
    <p:sldId id="294" r:id="rId22"/>
    <p:sldId id="304" r:id="rId23"/>
    <p:sldId id="305" r:id="rId24"/>
    <p:sldId id="306" r:id="rId25"/>
    <p:sldId id="317" r:id="rId26"/>
    <p:sldId id="291" r:id="rId27"/>
    <p:sldId id="302" r:id="rId28"/>
    <p:sldId id="312" r:id="rId29"/>
    <p:sldId id="318" r:id="rId30"/>
  </p:sldIdLst>
  <p:sldSz cx="9144000" cy="6858000" type="screen4x3"/>
  <p:notesSz cx="7315200" cy="96012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rgbClr val="4F77B6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4F77B6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4F77B6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4F77B6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4F77B6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rgbClr val="4F77B6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rgbClr val="4F77B6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rgbClr val="4F77B6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rgbClr val="4F77B6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35026BBB-1DDC-422C-AD75-3CD22676BE6D}">
          <p14:sldIdLst>
            <p14:sldId id="257"/>
            <p14:sldId id="258"/>
            <p14:sldId id="313"/>
            <p14:sldId id="289"/>
            <p14:sldId id="295"/>
            <p14:sldId id="314"/>
            <p14:sldId id="290"/>
            <p14:sldId id="297"/>
            <p14:sldId id="315"/>
            <p14:sldId id="298"/>
            <p14:sldId id="299"/>
            <p14:sldId id="300"/>
            <p14:sldId id="301"/>
            <p14:sldId id="316"/>
            <p14:sldId id="303"/>
            <p14:sldId id="263"/>
            <p14:sldId id="294"/>
            <p14:sldId id="304"/>
            <p14:sldId id="305"/>
            <p14:sldId id="306"/>
            <p14:sldId id="317"/>
            <p14:sldId id="291"/>
            <p14:sldId id="302"/>
            <p14:sldId id="312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7B6"/>
    <a:srgbClr val="95C161"/>
    <a:srgbClr val="9BA3A6"/>
    <a:srgbClr val="F37029"/>
    <a:srgbClr val="225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14" autoAdjust="0"/>
  </p:normalViewPr>
  <p:slideViewPr>
    <p:cSldViewPr>
      <p:cViewPr varScale="1">
        <p:scale>
          <a:sx n="80" d="100"/>
          <a:sy n="80" d="100"/>
        </p:scale>
        <p:origin x="38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DAAAFC77-067C-4FEF-9B95-50FED4A0FF1C}" type="datetimeFigureOut">
              <a:rPr lang="fr-CA" smtClean="0"/>
              <a:t>2018-04-23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07F2A7F5-7715-4C26-8F51-455589CDF27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70349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1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2AF08D4-4185-EA4E-87F1-74AD4B752D92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78683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F08D4-4185-EA4E-87F1-74AD4B752D92}" type="slidenum">
              <a:rPr lang="fr-CA" smtClean="0"/>
              <a:pPr>
                <a:defRPr/>
              </a:pPr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66836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CA" dirty="0" smtClean="0"/>
              <a:t>Opérations terrain</a:t>
            </a:r>
          </a:p>
          <a:p>
            <a:pPr lvl="2"/>
            <a:r>
              <a:rPr lang="fr-CA" dirty="0" smtClean="0"/>
              <a:t>2 jours de levés juin 2016 </a:t>
            </a:r>
          </a:p>
          <a:p>
            <a:pPr lvl="3"/>
            <a:r>
              <a:rPr lang="fr-CA" dirty="0" smtClean="0"/>
              <a:t>Implantation de la servitude de drainage du MTMDET</a:t>
            </a:r>
          </a:p>
          <a:p>
            <a:pPr lvl="3"/>
            <a:r>
              <a:rPr lang="fr-CA" dirty="0" smtClean="0"/>
              <a:t>Haut et bas de talus à une distance « sécuritaire »</a:t>
            </a:r>
          </a:p>
          <a:p>
            <a:pPr lvl="3"/>
            <a:endParaRPr lang="fr-CA" dirty="0" smtClean="0"/>
          </a:p>
          <a:p>
            <a:pPr lvl="2"/>
            <a:r>
              <a:rPr lang="fr-CA" dirty="0" smtClean="0"/>
              <a:t>3 jours de levés novembre 2016</a:t>
            </a:r>
          </a:p>
          <a:p>
            <a:pPr lvl="3"/>
            <a:r>
              <a:rPr lang="fr-CA" dirty="0" smtClean="0"/>
              <a:t>9 stations de travail pour effectuer le MNT jusqu’à la voie ferré</a:t>
            </a:r>
          </a:p>
          <a:p>
            <a:pPr lvl="3"/>
            <a:r>
              <a:rPr lang="fr-CA" dirty="0" smtClean="0"/>
              <a:t>Observation des stations de travail (polygonation)</a:t>
            </a:r>
          </a:p>
          <a:p>
            <a:pPr lvl="3"/>
            <a:r>
              <a:rPr lang="fr-CA" dirty="0" smtClean="0"/>
              <a:t>Levés supplémentaires au GNSS (GPS)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F08D4-4185-EA4E-87F1-74AD4B752D92}" type="slidenum">
              <a:rPr lang="fr-CA" smtClean="0"/>
              <a:pPr>
                <a:defRPr/>
              </a:pPr>
              <a:t>20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184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F08D4-4185-EA4E-87F1-74AD4B752D92}" type="slidenum">
              <a:rPr lang="fr-CA" smtClean="0"/>
              <a:pPr>
                <a:defRPr/>
              </a:pPr>
              <a:t>21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66836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CA" dirty="0" smtClean="0"/>
              <a:t>Opérations terrain</a:t>
            </a:r>
          </a:p>
          <a:p>
            <a:pPr lvl="2"/>
            <a:r>
              <a:rPr lang="fr-CA" dirty="0" smtClean="0"/>
              <a:t>2 jours de levés juin 2016 </a:t>
            </a:r>
          </a:p>
          <a:p>
            <a:pPr lvl="3"/>
            <a:r>
              <a:rPr lang="fr-CA" dirty="0" smtClean="0"/>
              <a:t>Implantation de la servitude de drainage du MTMDET</a:t>
            </a:r>
          </a:p>
          <a:p>
            <a:pPr lvl="3"/>
            <a:r>
              <a:rPr lang="fr-CA" dirty="0" smtClean="0"/>
              <a:t>Haut et bas de talus à une distance « sécuritaire »</a:t>
            </a:r>
          </a:p>
          <a:p>
            <a:pPr lvl="3"/>
            <a:endParaRPr lang="fr-CA" dirty="0" smtClean="0"/>
          </a:p>
          <a:p>
            <a:pPr lvl="2"/>
            <a:r>
              <a:rPr lang="fr-CA" dirty="0" smtClean="0"/>
              <a:t>3 jours de levés novembre 2016</a:t>
            </a:r>
          </a:p>
          <a:p>
            <a:pPr lvl="3"/>
            <a:r>
              <a:rPr lang="fr-CA" dirty="0" smtClean="0"/>
              <a:t>9 stations de travail pour effectuer le MNT jusqu’à la voie ferré</a:t>
            </a:r>
          </a:p>
          <a:p>
            <a:pPr lvl="3"/>
            <a:r>
              <a:rPr lang="fr-CA" dirty="0" smtClean="0"/>
              <a:t>Observation des stations de travail (polygonation)</a:t>
            </a:r>
          </a:p>
          <a:p>
            <a:pPr lvl="3"/>
            <a:r>
              <a:rPr lang="fr-CA" dirty="0" smtClean="0"/>
              <a:t>Levés supplémentaires au GNSS (GPS)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F08D4-4185-EA4E-87F1-74AD4B752D92}" type="slidenum">
              <a:rPr lang="fr-CA" smtClean="0"/>
              <a:pPr>
                <a:defRPr/>
              </a:pPr>
              <a:t>22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1844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CA" dirty="0" smtClean="0"/>
              <a:t>Opérations terrain</a:t>
            </a:r>
          </a:p>
          <a:p>
            <a:pPr lvl="2"/>
            <a:r>
              <a:rPr lang="fr-CA" dirty="0" smtClean="0"/>
              <a:t>2 jours de levés juin 2016 </a:t>
            </a:r>
          </a:p>
          <a:p>
            <a:pPr lvl="3"/>
            <a:r>
              <a:rPr lang="fr-CA" dirty="0" smtClean="0"/>
              <a:t>Implantation de la servitude de drainage du MTMDET</a:t>
            </a:r>
          </a:p>
          <a:p>
            <a:pPr lvl="3"/>
            <a:r>
              <a:rPr lang="fr-CA" dirty="0" smtClean="0"/>
              <a:t>Haut et bas de talus à une distance « sécuritaire »</a:t>
            </a:r>
          </a:p>
          <a:p>
            <a:pPr lvl="3"/>
            <a:endParaRPr lang="fr-CA" dirty="0" smtClean="0"/>
          </a:p>
          <a:p>
            <a:pPr lvl="2"/>
            <a:r>
              <a:rPr lang="fr-CA" dirty="0" smtClean="0"/>
              <a:t>3 jours de levés novembre 2016</a:t>
            </a:r>
          </a:p>
          <a:p>
            <a:pPr lvl="3"/>
            <a:r>
              <a:rPr lang="fr-CA" dirty="0" smtClean="0"/>
              <a:t>9 stations de travail pour effectuer le MNT jusqu’à la voie ferré</a:t>
            </a:r>
          </a:p>
          <a:p>
            <a:pPr lvl="3"/>
            <a:r>
              <a:rPr lang="fr-CA" dirty="0" smtClean="0"/>
              <a:t>Observation des stations de travail (polygonation)</a:t>
            </a:r>
          </a:p>
          <a:p>
            <a:pPr lvl="3"/>
            <a:r>
              <a:rPr lang="fr-CA" dirty="0" smtClean="0"/>
              <a:t>Levés supplémentaires au GNSS (GPS)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F08D4-4185-EA4E-87F1-74AD4B752D92}" type="slidenum">
              <a:rPr lang="fr-CA" smtClean="0"/>
              <a:pPr>
                <a:defRPr/>
              </a:pPr>
              <a:t>23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1844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CA" dirty="0" smtClean="0"/>
              <a:t>Opérations terrain</a:t>
            </a:r>
          </a:p>
          <a:p>
            <a:pPr lvl="2"/>
            <a:r>
              <a:rPr lang="fr-CA" dirty="0" smtClean="0"/>
              <a:t>2 jours de levés juin 2016 </a:t>
            </a:r>
          </a:p>
          <a:p>
            <a:pPr lvl="3"/>
            <a:r>
              <a:rPr lang="fr-CA" dirty="0" smtClean="0"/>
              <a:t>Implantation de la servitude de drainage du MTMDET</a:t>
            </a:r>
          </a:p>
          <a:p>
            <a:pPr lvl="3"/>
            <a:r>
              <a:rPr lang="fr-CA" dirty="0" smtClean="0"/>
              <a:t>Haut et bas de talus à une distance « sécuritaire »</a:t>
            </a:r>
          </a:p>
          <a:p>
            <a:pPr lvl="3"/>
            <a:endParaRPr lang="fr-CA" dirty="0" smtClean="0"/>
          </a:p>
          <a:p>
            <a:pPr lvl="2"/>
            <a:r>
              <a:rPr lang="fr-CA" dirty="0" smtClean="0"/>
              <a:t>3 jours de levés novembre 2016</a:t>
            </a:r>
          </a:p>
          <a:p>
            <a:pPr lvl="3"/>
            <a:r>
              <a:rPr lang="fr-CA" dirty="0" smtClean="0"/>
              <a:t>9 stations de travail pour effectuer le MNT jusqu’à la voie ferré</a:t>
            </a:r>
          </a:p>
          <a:p>
            <a:pPr lvl="3"/>
            <a:r>
              <a:rPr lang="fr-CA" dirty="0" smtClean="0"/>
              <a:t>Observation des stations de travail (polygonation)</a:t>
            </a:r>
          </a:p>
          <a:p>
            <a:pPr lvl="3"/>
            <a:r>
              <a:rPr lang="fr-CA" dirty="0" smtClean="0"/>
              <a:t>Levés supplémentaires au GNSS (GPS)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F08D4-4185-EA4E-87F1-74AD4B752D92}" type="slidenum">
              <a:rPr lang="fr-CA" smtClean="0"/>
              <a:pPr>
                <a:defRPr/>
              </a:pPr>
              <a:t>24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184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F08D4-4185-EA4E-87F1-74AD4B752D92}" type="slidenum">
              <a:rPr lang="fr-CA" smtClean="0"/>
              <a:pPr>
                <a:defRPr/>
              </a:pPr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6683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F08D4-4185-EA4E-87F1-74AD4B752D92}" type="slidenum">
              <a:rPr lang="fr-CA" smtClean="0"/>
              <a:pPr>
                <a:defRPr/>
              </a:pPr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6683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F08D4-4185-EA4E-87F1-74AD4B752D92}" type="slidenum">
              <a:rPr lang="fr-CA" smtClean="0"/>
              <a:pPr>
                <a:defRPr/>
              </a:pPr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6683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F08D4-4185-EA4E-87F1-74AD4B752D92}" type="slidenum">
              <a:rPr lang="fr-CA" smtClean="0"/>
              <a:pPr>
                <a:defRPr/>
              </a:pPr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6683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CA" dirty="0" smtClean="0"/>
              <a:t>Opérations terrain</a:t>
            </a:r>
          </a:p>
          <a:p>
            <a:pPr lvl="2"/>
            <a:r>
              <a:rPr lang="fr-CA" dirty="0" smtClean="0"/>
              <a:t>2 jours de levés juin 2016 </a:t>
            </a:r>
          </a:p>
          <a:p>
            <a:pPr lvl="3"/>
            <a:r>
              <a:rPr lang="fr-CA" dirty="0" smtClean="0"/>
              <a:t>Implantation de la servitude de drainage du MTMDET</a:t>
            </a:r>
          </a:p>
          <a:p>
            <a:pPr lvl="3"/>
            <a:r>
              <a:rPr lang="fr-CA" dirty="0" smtClean="0"/>
              <a:t>Haut et bas de talus à une distance « sécuritaire »</a:t>
            </a:r>
          </a:p>
          <a:p>
            <a:pPr lvl="3"/>
            <a:endParaRPr lang="fr-CA" dirty="0" smtClean="0"/>
          </a:p>
          <a:p>
            <a:pPr lvl="2"/>
            <a:r>
              <a:rPr lang="fr-CA" dirty="0" smtClean="0"/>
              <a:t>3 jours de levés novembre 2016</a:t>
            </a:r>
          </a:p>
          <a:p>
            <a:pPr lvl="3"/>
            <a:r>
              <a:rPr lang="fr-CA" dirty="0" smtClean="0"/>
              <a:t>9 stations de travail pour effectuer le MNT jusqu’à la voie ferré</a:t>
            </a:r>
          </a:p>
          <a:p>
            <a:pPr lvl="3"/>
            <a:r>
              <a:rPr lang="fr-CA" dirty="0" smtClean="0"/>
              <a:t>Observation des stations de travail (polygonation)</a:t>
            </a:r>
          </a:p>
          <a:p>
            <a:pPr lvl="3"/>
            <a:r>
              <a:rPr lang="fr-CA" dirty="0" smtClean="0"/>
              <a:t>Levés supplémentaires au GNSS (GPS)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F08D4-4185-EA4E-87F1-74AD4B752D92}" type="slidenum">
              <a:rPr lang="fr-CA" smtClean="0"/>
              <a:pPr>
                <a:defRPr/>
              </a:pPr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184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CA" dirty="0" smtClean="0"/>
              <a:t>Opérations terrain</a:t>
            </a:r>
          </a:p>
          <a:p>
            <a:pPr lvl="2"/>
            <a:r>
              <a:rPr lang="fr-CA" dirty="0" smtClean="0"/>
              <a:t>2 jours de levés juin 2016 </a:t>
            </a:r>
          </a:p>
          <a:p>
            <a:pPr lvl="3"/>
            <a:r>
              <a:rPr lang="fr-CA" dirty="0" smtClean="0"/>
              <a:t>Implantation de la servitude de drainage du MTMDET</a:t>
            </a:r>
          </a:p>
          <a:p>
            <a:pPr lvl="3"/>
            <a:r>
              <a:rPr lang="fr-CA" dirty="0" smtClean="0"/>
              <a:t>Haut et bas de talus à une distance « sécuritaire »</a:t>
            </a:r>
          </a:p>
          <a:p>
            <a:pPr lvl="3"/>
            <a:endParaRPr lang="fr-CA" dirty="0" smtClean="0"/>
          </a:p>
          <a:p>
            <a:pPr lvl="2"/>
            <a:r>
              <a:rPr lang="fr-CA" dirty="0" smtClean="0"/>
              <a:t>3 jours de levés novembre 2016</a:t>
            </a:r>
          </a:p>
          <a:p>
            <a:pPr lvl="3"/>
            <a:r>
              <a:rPr lang="fr-CA" dirty="0" smtClean="0"/>
              <a:t>9 stations de travail pour effectuer le MNT jusqu’à la voie ferré</a:t>
            </a:r>
          </a:p>
          <a:p>
            <a:pPr lvl="3"/>
            <a:r>
              <a:rPr lang="fr-CA" dirty="0" smtClean="0"/>
              <a:t>Observation des stations de travail (polygonation)</a:t>
            </a:r>
          </a:p>
          <a:p>
            <a:pPr lvl="3"/>
            <a:r>
              <a:rPr lang="fr-CA" dirty="0" smtClean="0"/>
              <a:t>Levés supplémentaires au GNSS (GPS)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F08D4-4185-EA4E-87F1-74AD4B752D92}" type="slidenum">
              <a:rPr lang="fr-CA" smtClean="0"/>
              <a:pPr>
                <a:defRPr/>
              </a:pPr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1844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CA" dirty="0" smtClean="0"/>
              <a:t>Opérations terrain</a:t>
            </a:r>
          </a:p>
          <a:p>
            <a:pPr lvl="2"/>
            <a:r>
              <a:rPr lang="fr-CA" dirty="0" smtClean="0"/>
              <a:t>2 jours de levés juin 2016 </a:t>
            </a:r>
          </a:p>
          <a:p>
            <a:pPr lvl="3"/>
            <a:r>
              <a:rPr lang="fr-CA" dirty="0" smtClean="0"/>
              <a:t>Implantation de la servitude de drainage du MTMDET</a:t>
            </a:r>
          </a:p>
          <a:p>
            <a:pPr lvl="3"/>
            <a:r>
              <a:rPr lang="fr-CA" dirty="0" smtClean="0"/>
              <a:t>Haut et bas de talus à une distance « sécuritaire »</a:t>
            </a:r>
          </a:p>
          <a:p>
            <a:pPr lvl="3"/>
            <a:endParaRPr lang="fr-CA" dirty="0" smtClean="0"/>
          </a:p>
          <a:p>
            <a:pPr lvl="2"/>
            <a:r>
              <a:rPr lang="fr-CA" dirty="0" smtClean="0"/>
              <a:t>3 jours de levés novembre 2016</a:t>
            </a:r>
          </a:p>
          <a:p>
            <a:pPr lvl="3"/>
            <a:r>
              <a:rPr lang="fr-CA" dirty="0" smtClean="0"/>
              <a:t>9 stations de travail pour effectuer le MNT jusqu’à la voie ferré</a:t>
            </a:r>
          </a:p>
          <a:p>
            <a:pPr lvl="3"/>
            <a:r>
              <a:rPr lang="fr-CA" dirty="0" smtClean="0"/>
              <a:t>Observation des stations de travail (polygonation)</a:t>
            </a:r>
          </a:p>
          <a:p>
            <a:pPr lvl="3"/>
            <a:r>
              <a:rPr lang="fr-CA" dirty="0" smtClean="0"/>
              <a:t>Levés supplémentaires au GNSS (GPS)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F08D4-4185-EA4E-87F1-74AD4B752D92}" type="slidenum">
              <a:rPr lang="fr-CA" smtClean="0"/>
              <a:pPr>
                <a:defRPr/>
              </a:pPr>
              <a:t>18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1844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CA" dirty="0" smtClean="0"/>
              <a:t>Opérations terrain</a:t>
            </a:r>
          </a:p>
          <a:p>
            <a:pPr lvl="2"/>
            <a:r>
              <a:rPr lang="fr-CA" dirty="0" smtClean="0"/>
              <a:t>2 jours de levés juin 2016 </a:t>
            </a:r>
          </a:p>
          <a:p>
            <a:pPr lvl="3"/>
            <a:r>
              <a:rPr lang="fr-CA" dirty="0" smtClean="0"/>
              <a:t>Implantation de la servitude de drainage du MTMDET</a:t>
            </a:r>
          </a:p>
          <a:p>
            <a:pPr lvl="3"/>
            <a:r>
              <a:rPr lang="fr-CA" dirty="0" smtClean="0"/>
              <a:t>Haut et bas de talus à une distance « sécuritaire »</a:t>
            </a:r>
          </a:p>
          <a:p>
            <a:pPr lvl="3"/>
            <a:endParaRPr lang="fr-CA" dirty="0" smtClean="0"/>
          </a:p>
          <a:p>
            <a:pPr lvl="2"/>
            <a:r>
              <a:rPr lang="fr-CA" dirty="0" smtClean="0"/>
              <a:t>3 jours de levés novembre 2016</a:t>
            </a:r>
          </a:p>
          <a:p>
            <a:pPr lvl="3"/>
            <a:r>
              <a:rPr lang="fr-CA" dirty="0" smtClean="0"/>
              <a:t>9 stations de travail pour effectuer le MNT jusqu’à la voie ferré</a:t>
            </a:r>
          </a:p>
          <a:p>
            <a:pPr lvl="3"/>
            <a:r>
              <a:rPr lang="fr-CA" dirty="0" smtClean="0"/>
              <a:t>Observation des stations de travail (polygonation)</a:t>
            </a:r>
          </a:p>
          <a:p>
            <a:pPr lvl="3"/>
            <a:r>
              <a:rPr lang="fr-CA" dirty="0" smtClean="0"/>
              <a:t>Levés supplémentaires au GNSS (GPS)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F08D4-4185-EA4E-87F1-74AD4B752D92}" type="slidenum">
              <a:rPr lang="fr-CA" smtClean="0"/>
              <a:pPr>
                <a:defRPr/>
              </a:pPr>
              <a:t>19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184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Qc_drapeau_couleurs_web-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5626100"/>
            <a:ext cx="247173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5313" y="1196975"/>
            <a:ext cx="5630862" cy="1008063"/>
          </a:xfrm>
        </p:spPr>
        <p:txBody>
          <a:bodyPr/>
          <a:lstStyle>
            <a:lvl1pPr indent="0"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CA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3725" y="2276475"/>
            <a:ext cx="5627688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CA" noProof="0" dirty="0" smtClean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059832" y="653282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00" dirty="0" smtClean="0">
                <a:solidFill>
                  <a:schemeClr val="tx2"/>
                </a:solidFill>
              </a:rPr>
              <a:t>MINISTÈRE DES TRANSPORTS, DE LA MOBILITÉ DURABLE ET DE L’ÉLECTRIFICATION DES TRANSPORTS</a:t>
            </a:r>
            <a:endParaRPr lang="fr-CA" sz="1500" dirty="0">
              <a:solidFill>
                <a:schemeClr val="tx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1" y="6206323"/>
            <a:ext cx="1743957" cy="4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5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FA426-E854-314A-9266-21F5A634E8A3}" type="slidenum">
              <a:rPr lang="fr-CA" smtClean="0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FA426-E854-314A-9266-21F5A634E8A3}" type="slidenum">
              <a:rPr lang="fr-CA" smtClean="0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FA426-E854-314A-9266-21F5A634E8A3}" type="slidenum">
              <a:rPr lang="fr-CA" smtClean="0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FA426-E854-314A-9266-21F5A634E8A3}" type="slidenum">
              <a:rPr lang="fr-CA" smtClean="0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FA426-E854-314A-9266-21F5A634E8A3}" type="slidenum">
              <a:rPr lang="fr-CA" smtClean="0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FA426-E854-314A-9266-21F5A634E8A3}" type="slidenum">
              <a:rPr lang="fr-CA" smtClean="0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56FA426-E854-314A-9266-21F5A634E8A3}" type="slidenum">
              <a:rPr lang="fr-CA" smtClean="0"/>
              <a:pPr>
                <a:defRPr/>
              </a:pPr>
              <a:t>‹N°›</a:t>
            </a:fld>
            <a:endParaRPr lang="fr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FA426-E854-314A-9266-21F5A634E8A3}" type="slidenum">
              <a:rPr lang="fr-CA" smtClean="0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FA426-E854-314A-9266-21F5A634E8A3}" type="slidenum">
              <a:rPr lang="fr-CA" smtClean="0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_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1484784"/>
            <a:ext cx="8389937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b="0">
                <a:solidFill>
                  <a:schemeClr val="tx1"/>
                </a:solidFill>
              </a:defRPr>
            </a:lvl1pPr>
            <a:lvl2pPr marL="360000" indent="-360000">
              <a:defRPr sz="2400">
                <a:solidFill>
                  <a:schemeClr val="tx1"/>
                </a:solidFill>
              </a:defRPr>
            </a:lvl2pPr>
            <a:lvl3pPr marL="720000" indent="-360000">
              <a:buSzPct val="45000"/>
              <a:buFont typeface="Wingdings" charset="2"/>
              <a:buChar char=""/>
              <a:defRPr sz="2200">
                <a:solidFill>
                  <a:schemeClr val="tx1"/>
                </a:solidFill>
              </a:defRPr>
            </a:lvl3pPr>
            <a:lvl4pPr marL="1079500" indent="-360000">
              <a:tabLst>
                <a:tab pos="1701800" algn="l"/>
              </a:tabLst>
              <a:defRPr sz="2000">
                <a:solidFill>
                  <a:schemeClr val="tx1"/>
                </a:solidFill>
              </a:defRPr>
            </a:lvl4pPr>
            <a:lvl5pPr marL="144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44624"/>
            <a:ext cx="838492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108000" tIns="46800" rIns="0" bIns="46800"/>
          <a:lstStyle/>
          <a:p>
            <a:pPr lvl="0"/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AE2D-96E4-3A44-8FE2-C55684047120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494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7128792" cy="936104"/>
          </a:xfrm>
        </p:spPr>
        <p:txBody>
          <a:bodyPr lIns="108000" tIns="46800" rIns="108000" bIns="46800"/>
          <a:lstStyle>
            <a:lvl1pPr algn="l">
              <a:defRPr lang="fr-CA" smtClean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132856"/>
            <a:ext cx="7128792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defRPr sz="2200" b="0">
                <a:solidFill>
                  <a:schemeClr val="tx2"/>
                </a:solidFill>
              </a:defRPr>
            </a:lvl1pPr>
            <a:lvl2pPr marL="360000" indent="-360000" algn="l">
              <a:buFont typeface="Wingdings" charset="2"/>
              <a:buChar char="§"/>
              <a:defRPr sz="2200">
                <a:solidFill>
                  <a:schemeClr val="tx2"/>
                </a:solidFill>
              </a:defRPr>
            </a:lvl2pPr>
            <a:lvl3pPr marL="720000" indent="-360000" algn="l">
              <a:buSzPct val="45000"/>
              <a:buFont typeface="Wingdings" charset="2"/>
              <a:buChar char=""/>
              <a:defRPr sz="2000">
                <a:solidFill>
                  <a:schemeClr val="tx2"/>
                </a:solidFill>
              </a:defRPr>
            </a:lvl3pPr>
            <a:lvl4pPr marL="1079500" indent="-360000" algn="l">
              <a:tabLst>
                <a:tab pos="1701800" algn="l"/>
              </a:tabLst>
              <a:defRPr sz="1800">
                <a:solidFill>
                  <a:schemeClr val="tx2"/>
                </a:solidFill>
              </a:defRPr>
            </a:lvl4pPr>
            <a:lvl5pPr marL="1440000" indent="-360000" algn="l"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0AFA-A90D-8341-9408-6C655D7A2142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858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1484784"/>
            <a:ext cx="8389937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b="0">
                <a:solidFill>
                  <a:schemeClr val="tx1"/>
                </a:solidFill>
              </a:defRPr>
            </a:lvl1pPr>
            <a:lvl2pPr marL="360000" indent="-360000">
              <a:defRPr sz="2400">
                <a:solidFill>
                  <a:schemeClr val="tx1"/>
                </a:solidFill>
              </a:defRPr>
            </a:lvl2pPr>
            <a:lvl3pPr marL="720000" indent="-360000">
              <a:buSzPct val="45000"/>
              <a:buFont typeface="Wingdings" charset="2"/>
              <a:buChar char=""/>
              <a:defRPr sz="2200">
                <a:solidFill>
                  <a:schemeClr val="tx1"/>
                </a:solidFill>
              </a:defRPr>
            </a:lvl3pPr>
            <a:lvl4pPr marL="1079500" indent="-360000">
              <a:tabLst>
                <a:tab pos="1701800" algn="l"/>
              </a:tabLst>
              <a:defRPr sz="2000">
                <a:solidFill>
                  <a:schemeClr val="tx1"/>
                </a:solidFill>
              </a:defRPr>
            </a:lvl4pPr>
            <a:lvl5pPr marL="144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44624"/>
            <a:ext cx="838492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108000" tIns="46800" rIns="0" bIns="46800"/>
          <a:lstStyle/>
          <a:p>
            <a:pPr lvl="0"/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AE2D-96E4-3A44-8FE2-C55684047120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494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Puce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D4DE9-A04F-FA40-81C0-57F2E895C5D3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3538" y="620688"/>
            <a:ext cx="8389937" cy="54726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b="0">
                <a:solidFill>
                  <a:schemeClr val="tx1"/>
                </a:solidFill>
              </a:defRPr>
            </a:lvl1pPr>
            <a:lvl2pPr marL="360000" indent="-360000">
              <a:defRPr sz="2400">
                <a:solidFill>
                  <a:schemeClr val="tx1"/>
                </a:solidFill>
              </a:defRPr>
            </a:lvl2pPr>
            <a:lvl3pPr marL="720000" indent="-360000">
              <a:buSzPct val="45000"/>
              <a:buFont typeface="Wingdings" charset="2"/>
              <a:buChar char=""/>
              <a:defRPr sz="2200">
                <a:solidFill>
                  <a:schemeClr val="tx1"/>
                </a:solidFill>
              </a:defRPr>
            </a:lvl3pPr>
            <a:lvl4pPr marL="1079500" indent="-360000">
              <a:tabLst>
                <a:tab pos="1701800" algn="l"/>
              </a:tabLst>
              <a:defRPr sz="2000">
                <a:solidFill>
                  <a:schemeClr val="tx1"/>
                </a:solidFill>
              </a:defRPr>
            </a:lvl4pPr>
            <a:lvl5pPr marL="144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6207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44624"/>
            <a:ext cx="838492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108000" tIns="46800" rIns="0" bIns="468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03B8-D313-6F45-9CC0-F745FB3297B9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3538" y="1484784"/>
            <a:ext cx="8389937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b="0">
                <a:solidFill>
                  <a:schemeClr val="tx1"/>
                </a:solidFill>
              </a:defRPr>
            </a:lvl1pPr>
            <a:lvl2pPr marL="450000" indent="-4500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2pPr>
            <a:lvl3pPr marL="900000" indent="-450000">
              <a:buSzPct val="100000"/>
              <a:buFont typeface="+mj-lt"/>
              <a:buAutoNum type="arabicParenR"/>
              <a:defRPr sz="2200">
                <a:solidFill>
                  <a:schemeClr val="tx1"/>
                </a:solidFill>
              </a:defRPr>
            </a:lvl3pPr>
            <a:lvl4pPr marL="1350000" indent="-450000">
              <a:buSzPct val="100000"/>
              <a:buFont typeface="+mj-lt"/>
              <a:buAutoNum type="romanUcPeriod"/>
              <a:tabLst>
                <a:tab pos="1701800" algn="l"/>
              </a:tabLst>
              <a:defRPr sz="2000">
                <a:solidFill>
                  <a:schemeClr val="tx1"/>
                </a:solidFill>
              </a:defRPr>
            </a:lvl4pPr>
            <a:lvl5pPr marL="144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51207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Numéro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48D94-5045-E345-8C7D-E4BD0BF0B992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3538" y="620688"/>
            <a:ext cx="8389937" cy="54726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b="0">
                <a:solidFill>
                  <a:schemeClr val="tx1"/>
                </a:solidFill>
              </a:defRPr>
            </a:lvl1pPr>
            <a:lvl2pPr marL="450000" indent="-4500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2pPr>
            <a:lvl3pPr marL="900000" indent="-450000">
              <a:buSzPct val="100000"/>
              <a:buFont typeface="+mj-lt"/>
              <a:buAutoNum type="arabicParenR"/>
              <a:defRPr sz="2200">
                <a:solidFill>
                  <a:schemeClr val="tx1"/>
                </a:solidFill>
              </a:defRPr>
            </a:lvl3pPr>
            <a:lvl4pPr marL="1350000" indent="-450000">
              <a:buSzPct val="100000"/>
              <a:buFont typeface="+mj-lt"/>
              <a:buAutoNum type="romanUcPeriod"/>
              <a:tabLst>
                <a:tab pos="1701800" algn="l"/>
              </a:tabLst>
              <a:defRPr sz="2000">
                <a:solidFill>
                  <a:schemeClr val="tx1"/>
                </a:solidFill>
              </a:defRPr>
            </a:lvl4pPr>
            <a:lvl5pPr marL="144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90575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A426-E854-314A-9266-21F5A634E8A3}" type="slidenum">
              <a:rPr lang="fr-CA" smtClean="0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4472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FA426-E854-314A-9266-21F5A634E8A3}" type="slidenum">
              <a:rPr lang="fr-CA" smtClean="0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FA426-E854-314A-9266-21F5A634E8A3}" type="slidenum">
              <a:rPr lang="fr-CA" smtClean="0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4450"/>
            <a:ext cx="83581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2000" tIns="46800" rIns="72000" bIns="468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 dirty="0" smtClean="0"/>
              <a:t>Cliquez pour ajouter un titre</a:t>
            </a:r>
            <a:endParaRPr lang="fr-CA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2833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5B93"/>
                </a:solidFill>
                <a:cs typeface="+mn-cs"/>
              </a:defRPr>
            </a:lvl1pPr>
          </a:lstStyle>
          <a:p>
            <a:pPr>
              <a:defRPr/>
            </a:pPr>
            <a:fld id="{856FA426-E854-314A-9266-21F5A634E8A3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58" y="5791199"/>
            <a:ext cx="2043739" cy="9617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2" r:id="rId3"/>
    <p:sldLayoutId id="2147483746" r:id="rId4"/>
    <p:sldLayoutId id="2147483743" r:id="rId5"/>
    <p:sldLayoutId id="2147483747" r:id="rId6"/>
    <p:sldLayoutId id="214748374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fr-CA" sz="3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defRPr sz="2400" b="1">
          <a:solidFill>
            <a:srgbClr val="225B93"/>
          </a:solidFill>
          <a:latin typeface="+mn-lt"/>
          <a:ea typeface="+mn-ea"/>
          <a:cs typeface="ＭＳ Ｐゴシック" charset="0"/>
        </a:defRPr>
      </a:lvl1pPr>
      <a:lvl2pPr marL="358775" indent="-358775" algn="l" rtl="0" eaLnBrk="1" fontAlgn="base" hangingPunct="1">
        <a:spcBef>
          <a:spcPts val="1500"/>
        </a:spcBef>
        <a:spcAft>
          <a:spcPct val="0"/>
        </a:spcAft>
        <a:buFont typeface="Wingdings" charset="0"/>
        <a:buChar char="§"/>
        <a:defRPr sz="2200">
          <a:solidFill>
            <a:srgbClr val="225B93"/>
          </a:solidFill>
          <a:latin typeface="+mn-lt"/>
          <a:ea typeface="+mn-ea"/>
        </a:defRPr>
      </a:lvl2pPr>
      <a:lvl3pPr marL="1228725" indent="-228600" algn="l" rtl="0" eaLnBrk="1" fontAlgn="base" hangingPunct="1">
        <a:spcBef>
          <a:spcPct val="20000"/>
        </a:spcBef>
        <a:spcAft>
          <a:spcPct val="0"/>
        </a:spcAft>
        <a:buSzPct val="110000"/>
        <a:buChar char="•"/>
        <a:defRPr sz="2000">
          <a:solidFill>
            <a:srgbClr val="225B93"/>
          </a:solidFill>
          <a:latin typeface="+mn-lt"/>
          <a:ea typeface="+mn-ea"/>
        </a:defRPr>
      </a:lvl3pPr>
      <a:lvl4pPr marL="1636713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Arial" charset="0"/>
        <a:buChar char="–"/>
        <a:defRPr>
          <a:solidFill>
            <a:srgbClr val="225B93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600">
          <a:solidFill>
            <a:srgbClr val="225B93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600">
          <a:solidFill>
            <a:srgbClr val="225B9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600">
          <a:solidFill>
            <a:srgbClr val="225B9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600">
          <a:solidFill>
            <a:srgbClr val="225B9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600">
          <a:solidFill>
            <a:srgbClr val="225B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56FA426-E854-314A-9266-21F5A634E8A3}" type="slidenum">
              <a:rPr lang="fr-CA" smtClean="0"/>
              <a:pPr>
                <a:defRPr/>
              </a:pPr>
              <a:t>‹N°›</a:t>
            </a:fld>
            <a:endParaRPr lang="fr-CA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gq.qc.ca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1295970"/>
            <a:ext cx="7128791" cy="2205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A" sz="4800" b="1" dirty="0" smtClean="0"/>
              <a:t>Impacts de l’arrêt </a:t>
            </a:r>
            <a:r>
              <a:rPr lang="fr-CA" sz="4800" dirty="0" smtClean="0"/>
              <a:t/>
            </a:r>
            <a:br>
              <a:rPr lang="fr-CA" sz="4800" dirty="0" smtClean="0"/>
            </a:br>
            <a:r>
              <a:rPr lang="fr-CA" sz="4800" dirty="0" smtClean="0"/>
              <a:t>Ostiguy c. Allie (06-04-2017)</a:t>
            </a:r>
            <a:br>
              <a:rPr lang="fr-CA" sz="4800" dirty="0" smtClean="0"/>
            </a:br>
            <a:r>
              <a:rPr lang="fr-CA" sz="4800" dirty="0" smtClean="0"/>
              <a:t>sur les actes posés par les arpenteurs-géomètres</a:t>
            </a:r>
            <a:endParaRPr lang="fr-CA" sz="4800" dirty="0"/>
          </a:p>
        </p:txBody>
      </p:sp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 bwMode="auto">
          <a:xfrm>
            <a:off x="179512" y="4340696"/>
            <a:ext cx="8136576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fr-CA" sz="2800" dirty="0" smtClean="0">
              <a:latin typeface="Arial" charset="0"/>
              <a:ea typeface="ＭＳ Ｐゴシック" charset="0"/>
            </a:endParaRPr>
          </a:p>
          <a:p>
            <a:r>
              <a:rPr lang="fr-CA" sz="2800" dirty="0" smtClean="0">
                <a:latin typeface="Arial" charset="0"/>
                <a:ea typeface="ＭＳ Ｐゴシック" charset="0"/>
              </a:rPr>
              <a:t>Commentaires M. Gervais, N. Massé (Yvon Blais)</a:t>
            </a:r>
            <a:endParaRPr lang="fr-CA" sz="2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96855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CA" altLang="fr-FR" sz="2400" dirty="0" smtClean="0"/>
              <a:t>*</a:t>
            </a:r>
            <a:r>
              <a:rPr lang="fr-CA" altLang="fr-FR" sz="2400" dirty="0">
                <a:solidFill>
                  <a:srgbClr val="FF0000"/>
                </a:solidFill>
              </a:rPr>
              <a:t>1 juge dissident</a:t>
            </a:r>
            <a:r>
              <a:rPr lang="fr-CA" altLang="fr-FR" sz="2400" dirty="0"/>
              <a:t>*</a:t>
            </a:r>
          </a:p>
          <a:p>
            <a:pPr algn="ctr">
              <a:lnSpc>
                <a:spcPct val="90000"/>
              </a:lnSpc>
              <a:buNone/>
            </a:pPr>
            <a:r>
              <a:rPr lang="fr-CA" altLang="fr-FR" sz="2400" dirty="0" smtClean="0">
                <a:latin typeface="Cambria"/>
              </a:rPr>
              <a:t>⇩</a:t>
            </a:r>
          </a:p>
          <a:p>
            <a:pPr marL="273050" indent="-177800" algn="just">
              <a:lnSpc>
                <a:spcPct val="90000"/>
              </a:lnSpc>
              <a:buClrTx/>
            </a:pPr>
            <a:r>
              <a:rPr lang="fr-CA" altLang="fr-FR" sz="2400" dirty="0" smtClean="0">
                <a:solidFill>
                  <a:srgbClr val="FF0000"/>
                </a:solidFill>
              </a:rPr>
              <a:t>Rôle </a:t>
            </a:r>
            <a:r>
              <a:rPr lang="fr-CA" altLang="fr-FR" sz="2400" dirty="0">
                <a:solidFill>
                  <a:srgbClr val="FF0000"/>
                </a:solidFill>
              </a:rPr>
              <a:t>de la publicité des droits n'a pas changé </a:t>
            </a:r>
            <a:r>
              <a:rPr lang="fr-CA" altLang="fr-FR" sz="2400" dirty="0"/>
              <a:t>de manière significative à la suite de l'adoption du Code civil du Québec. </a:t>
            </a:r>
            <a:endParaRPr lang="fr-CA" altLang="fr-FR" sz="2400" dirty="0" smtClean="0"/>
          </a:p>
          <a:p>
            <a:pPr marL="273050" indent="-177800" algn="just">
              <a:lnSpc>
                <a:spcPct val="90000"/>
              </a:lnSpc>
              <a:buClrTx/>
            </a:pPr>
            <a:r>
              <a:rPr lang="fr-CA" altLang="fr-FR" sz="2400" dirty="0" smtClean="0"/>
              <a:t>Abandon de la </a:t>
            </a:r>
            <a:r>
              <a:rPr lang="fr-CA" altLang="fr-FR" sz="2400" dirty="0"/>
              <a:t>réforme prévue en </a:t>
            </a:r>
            <a:r>
              <a:rPr lang="fr-CA" altLang="fr-FR" sz="2400" dirty="0" smtClean="0"/>
              <a:t>1994 rétablit </a:t>
            </a:r>
            <a:r>
              <a:rPr lang="fr-CA" altLang="fr-FR" sz="2400" dirty="0"/>
              <a:t>la </a:t>
            </a:r>
            <a:r>
              <a:rPr lang="fr-CA" altLang="fr-FR" sz="2400" dirty="0">
                <a:solidFill>
                  <a:srgbClr val="FF0000"/>
                </a:solidFill>
              </a:rPr>
              <a:t>situation qui prévalait sous le Code civil du </a:t>
            </a:r>
            <a:r>
              <a:rPr lang="fr-CA" altLang="fr-FR" sz="2400" dirty="0" smtClean="0">
                <a:solidFill>
                  <a:srgbClr val="FF0000"/>
                </a:solidFill>
              </a:rPr>
              <a:t>Bas-Canada</a:t>
            </a:r>
            <a:r>
              <a:rPr lang="fr-CA" altLang="fr-FR" sz="2400" dirty="0" smtClean="0"/>
              <a:t>.</a:t>
            </a:r>
          </a:p>
          <a:p>
            <a:pPr algn="ctr">
              <a:lnSpc>
                <a:spcPct val="90000"/>
              </a:lnSpc>
              <a:buNone/>
            </a:pPr>
            <a:r>
              <a:rPr lang="fr-CA" altLang="fr-FR" sz="2400" dirty="0">
                <a:latin typeface="Cambria"/>
              </a:rPr>
              <a:t>⇩</a:t>
            </a:r>
            <a:endParaRPr lang="fr-CA" altLang="fr-FR" sz="2400" dirty="0"/>
          </a:p>
          <a:p>
            <a:pPr marL="273050" indent="-177800" algn="just">
              <a:lnSpc>
                <a:spcPct val="90000"/>
              </a:lnSpc>
              <a:buClrTx/>
            </a:pPr>
            <a:r>
              <a:rPr lang="fr-CA" altLang="fr-FR" sz="2400" dirty="0" smtClean="0"/>
              <a:t>Accomplissement </a:t>
            </a:r>
            <a:r>
              <a:rPr lang="fr-CA" altLang="fr-FR" sz="2400" dirty="0"/>
              <a:t>de la </a:t>
            </a:r>
            <a:r>
              <a:rPr lang="fr-CA" altLang="fr-FR" sz="2400" dirty="0">
                <a:solidFill>
                  <a:srgbClr val="FF0000"/>
                </a:solidFill>
              </a:rPr>
              <a:t>prescription dépend de la possession </a:t>
            </a:r>
            <a:r>
              <a:rPr lang="fr-CA" altLang="fr-FR" sz="2400" dirty="0" smtClean="0">
                <a:solidFill>
                  <a:srgbClr val="FF0000"/>
                </a:solidFill>
              </a:rPr>
              <a:t>utile (</a:t>
            </a:r>
            <a:r>
              <a:rPr lang="fr-CA" altLang="fr-FR" sz="2400" dirty="0"/>
              <a:t>10 ans de </a:t>
            </a:r>
            <a:r>
              <a:rPr lang="fr-CA" altLang="fr-FR" sz="2400" dirty="0" smtClean="0">
                <a:solidFill>
                  <a:srgbClr val="FF0000"/>
                </a:solidFill>
              </a:rPr>
              <a:t>bonne ou mauvaise foi)</a:t>
            </a:r>
            <a:r>
              <a:rPr lang="fr-CA" altLang="fr-FR" sz="2400" dirty="0" smtClean="0"/>
              <a:t>, </a:t>
            </a:r>
            <a:r>
              <a:rPr lang="fr-CA" altLang="fr-FR" sz="2400" dirty="0"/>
              <a:t>pas de l'obtention d'un jugement</a:t>
            </a:r>
            <a:r>
              <a:rPr lang="fr-CA" altLang="fr-FR" sz="2400" dirty="0" smtClean="0"/>
              <a:t>.</a:t>
            </a:r>
          </a:p>
          <a:p>
            <a:pPr algn="ctr">
              <a:lnSpc>
                <a:spcPct val="90000"/>
              </a:lnSpc>
              <a:buNone/>
            </a:pPr>
            <a:r>
              <a:rPr lang="fr-CA" altLang="fr-FR" sz="2400" dirty="0">
                <a:latin typeface="Cambria"/>
              </a:rPr>
              <a:t>⇩</a:t>
            </a:r>
            <a:endParaRPr lang="fr-CA" altLang="fr-FR" sz="2400" dirty="0"/>
          </a:p>
          <a:p>
            <a:pPr marL="273050" indent="-177800" algn="just">
              <a:lnSpc>
                <a:spcPct val="90000"/>
              </a:lnSpc>
              <a:buClrTx/>
            </a:pPr>
            <a:r>
              <a:rPr lang="fr-CA" altLang="fr-FR" sz="2400" dirty="0" smtClean="0"/>
              <a:t>Prescription </a:t>
            </a:r>
            <a:r>
              <a:rPr lang="fr-CA" altLang="fr-FR" sz="2400" dirty="0"/>
              <a:t>acquisitive </a:t>
            </a:r>
            <a:r>
              <a:rPr lang="fr-CA" altLang="fr-FR" sz="2400" dirty="0" smtClean="0"/>
              <a:t>attribue </a:t>
            </a:r>
            <a:r>
              <a:rPr lang="fr-CA" altLang="fr-FR" sz="2400" dirty="0"/>
              <a:t>le droit et non le jugement. </a:t>
            </a:r>
            <a:endParaRPr lang="fr-CA" altLang="fr-FR" sz="2400" dirty="0" smtClean="0"/>
          </a:p>
          <a:p>
            <a:pPr marL="273050" indent="-177800" algn="just">
              <a:lnSpc>
                <a:spcPct val="90000"/>
              </a:lnSpc>
              <a:buClrTx/>
            </a:pPr>
            <a:r>
              <a:rPr lang="fr-CA" altLang="fr-FR" sz="2400" dirty="0" smtClean="0">
                <a:solidFill>
                  <a:srgbClr val="FF0000"/>
                </a:solidFill>
              </a:rPr>
              <a:t>Jugement a un caractère </a:t>
            </a:r>
            <a:r>
              <a:rPr lang="fr-CA" altLang="fr-FR" sz="2400" dirty="0">
                <a:solidFill>
                  <a:srgbClr val="FF0000"/>
                </a:solidFill>
              </a:rPr>
              <a:t>déclaratif </a:t>
            </a:r>
            <a:r>
              <a:rPr lang="fr-CA" altLang="fr-FR" sz="2400" dirty="0" smtClean="0"/>
              <a:t>(condition procédurale).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108000" tIns="46800" rIns="0" bIns="46800" anchor="b">
            <a:normAutofit/>
          </a:bodyPr>
          <a:lstStyle/>
          <a:p>
            <a:pPr algn="ctr"/>
            <a:r>
              <a:rPr lang="fr-CA" altLang="fr-FR" sz="4000" b="1" dirty="0"/>
              <a:t>Décision</a:t>
            </a:r>
            <a:endParaRPr lang="fr-CA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50AFA-A90D-8341-9408-6C655D7A2142}" type="slidenum">
              <a:rPr lang="fr-CA" smtClean="0"/>
              <a:pPr>
                <a:defRPr/>
              </a:pPr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13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60851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ClrTx/>
              <a:buNone/>
            </a:pPr>
            <a:endParaRPr lang="fr-CA" altLang="fr-FR" sz="2400" dirty="0" smtClean="0"/>
          </a:p>
          <a:p>
            <a:pPr algn="ctr">
              <a:lnSpc>
                <a:spcPct val="90000"/>
              </a:lnSpc>
              <a:buClrTx/>
              <a:buNone/>
            </a:pPr>
            <a:r>
              <a:rPr lang="fr-CA" altLang="fr-FR" sz="2400" dirty="0" smtClean="0"/>
              <a:t>*</a:t>
            </a:r>
            <a:r>
              <a:rPr lang="fr-CA" altLang="fr-FR" sz="2400" dirty="0">
                <a:solidFill>
                  <a:srgbClr val="FF0000"/>
                </a:solidFill>
              </a:rPr>
              <a:t>1 juge dissident</a:t>
            </a:r>
            <a:r>
              <a:rPr lang="fr-CA" altLang="fr-FR" sz="2400" dirty="0"/>
              <a:t>*</a:t>
            </a:r>
          </a:p>
          <a:p>
            <a:pPr algn="ctr">
              <a:lnSpc>
                <a:spcPct val="90000"/>
              </a:lnSpc>
              <a:buClrTx/>
              <a:buNone/>
            </a:pPr>
            <a:r>
              <a:rPr lang="fr-CA" altLang="fr-FR" sz="2400" dirty="0" smtClean="0">
                <a:latin typeface="Cambria"/>
              </a:rPr>
              <a:t>⇩</a:t>
            </a:r>
          </a:p>
          <a:p>
            <a:pPr algn="ctr">
              <a:lnSpc>
                <a:spcPct val="90000"/>
              </a:lnSpc>
              <a:buClrTx/>
            </a:pPr>
            <a:r>
              <a:rPr lang="fr-CA" altLang="fr-FR" sz="2400" dirty="0" smtClean="0"/>
              <a:t>Présomption de l’article 2944 </a:t>
            </a:r>
            <a:r>
              <a:rPr lang="fr-CA" altLang="fr-FR" sz="2400" dirty="0"/>
              <a:t>C.c.Q</a:t>
            </a:r>
            <a:r>
              <a:rPr lang="fr-CA" altLang="fr-FR" sz="2400" dirty="0" smtClean="0"/>
              <a:t>. est simple et peut être </a:t>
            </a:r>
            <a:r>
              <a:rPr lang="fr-CA" altLang="fr-FR" sz="2400" dirty="0"/>
              <a:t>repoussée par une preuve </a:t>
            </a:r>
            <a:r>
              <a:rPr lang="fr-CA" altLang="fr-FR" sz="2400" dirty="0" smtClean="0"/>
              <a:t>contraire.</a:t>
            </a:r>
          </a:p>
          <a:p>
            <a:pPr algn="ctr">
              <a:lnSpc>
                <a:spcPct val="90000"/>
              </a:lnSpc>
              <a:buClrTx/>
              <a:buNone/>
            </a:pPr>
            <a:r>
              <a:rPr lang="fr-CA" altLang="fr-FR" sz="2400" dirty="0">
                <a:latin typeface="Cambria"/>
              </a:rPr>
              <a:t>⇩</a:t>
            </a:r>
          </a:p>
          <a:p>
            <a:pPr algn="ctr">
              <a:lnSpc>
                <a:spcPct val="90000"/>
              </a:lnSpc>
              <a:buClrTx/>
            </a:pPr>
            <a:r>
              <a:rPr lang="fr-CA" altLang="fr-FR" sz="2400" dirty="0" smtClean="0"/>
              <a:t>C.c.Q. </a:t>
            </a:r>
            <a:r>
              <a:rPr lang="fr-CA" altLang="fr-FR" sz="2400" dirty="0"/>
              <a:t>n'a pas </a:t>
            </a:r>
            <a:r>
              <a:rPr lang="fr-CA" altLang="fr-FR" sz="2400" dirty="0" smtClean="0"/>
              <a:t>changé </a:t>
            </a:r>
            <a:r>
              <a:rPr lang="fr-CA" altLang="fr-FR" sz="2400" dirty="0"/>
              <a:t>les modalités de la prescription </a:t>
            </a:r>
            <a:r>
              <a:rPr lang="fr-CA" altLang="fr-FR" sz="2400" dirty="0" smtClean="0"/>
              <a:t>acquisitive.</a:t>
            </a:r>
          </a:p>
          <a:p>
            <a:pPr algn="ctr">
              <a:lnSpc>
                <a:spcPct val="90000"/>
              </a:lnSpc>
              <a:buClrTx/>
              <a:buNone/>
            </a:pPr>
            <a:r>
              <a:rPr lang="fr-CA" altLang="fr-FR" sz="2400" dirty="0">
                <a:latin typeface="Cambria"/>
              </a:rPr>
              <a:t>⇩</a:t>
            </a:r>
          </a:p>
          <a:p>
            <a:pPr algn="ctr">
              <a:lnSpc>
                <a:spcPct val="90000"/>
              </a:lnSpc>
              <a:buClrTx/>
            </a:pPr>
            <a:r>
              <a:rPr lang="fr-CA" altLang="fr-FR" sz="2400" dirty="0"/>
              <a:t>O</a:t>
            </a:r>
            <a:r>
              <a:rPr lang="fr-CA" altLang="fr-FR" sz="2400" dirty="0" smtClean="0"/>
              <a:t>pposable </a:t>
            </a:r>
            <a:r>
              <a:rPr lang="fr-CA" altLang="fr-FR" sz="2400" dirty="0"/>
              <a:t>au propriétaire inscrit au registre foncier, </a:t>
            </a:r>
            <a:r>
              <a:rPr lang="fr-CA" altLang="fr-FR" sz="2400" dirty="0">
                <a:solidFill>
                  <a:srgbClr val="FF0000"/>
                </a:solidFill>
              </a:rPr>
              <a:t>peu importe le moment </a:t>
            </a:r>
            <a:r>
              <a:rPr lang="fr-CA" altLang="fr-FR" sz="2400" dirty="0"/>
              <a:t>de cette </a:t>
            </a:r>
            <a:r>
              <a:rPr lang="fr-CA" altLang="fr-FR" sz="2400" dirty="0" smtClean="0"/>
              <a:t>inscription.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108000" tIns="46800" rIns="0" bIns="46800" anchor="b">
            <a:normAutofit/>
          </a:bodyPr>
          <a:lstStyle/>
          <a:p>
            <a:pPr algn="ctr"/>
            <a:r>
              <a:rPr lang="fr-CA" altLang="fr-FR" sz="4000" b="1" dirty="0"/>
              <a:t>Décision</a:t>
            </a:r>
            <a:endParaRPr lang="fr-CA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50AFA-A90D-8341-9408-6C655D7A2142}" type="slidenum">
              <a:rPr lang="fr-CA" smtClean="0"/>
              <a:pPr>
                <a:defRPr/>
              </a:pPr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836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CA" altLang="fr-FR" sz="2300" dirty="0" smtClean="0"/>
              <a:t>*</a:t>
            </a:r>
            <a:r>
              <a:rPr lang="fr-CA" altLang="fr-FR" sz="2300" dirty="0">
                <a:solidFill>
                  <a:srgbClr val="FF0000"/>
                </a:solidFill>
              </a:rPr>
              <a:t>1 juge dissident</a:t>
            </a:r>
            <a:r>
              <a:rPr lang="fr-CA" altLang="fr-FR" sz="2300" dirty="0"/>
              <a:t>*</a:t>
            </a:r>
          </a:p>
          <a:p>
            <a:pPr algn="ctr">
              <a:lnSpc>
                <a:spcPct val="90000"/>
              </a:lnSpc>
              <a:buNone/>
            </a:pPr>
            <a:r>
              <a:rPr lang="fr-CA" altLang="fr-FR" sz="2300" dirty="0" smtClean="0">
                <a:latin typeface="Cambria"/>
              </a:rPr>
              <a:t>⇩</a:t>
            </a:r>
          </a:p>
          <a:p>
            <a:pPr algn="ctr">
              <a:buClrTx/>
            </a:pPr>
            <a:r>
              <a:rPr lang="fr-CA" sz="2300" dirty="0" smtClean="0"/>
              <a:t>Prescription </a:t>
            </a:r>
            <a:r>
              <a:rPr lang="fr-CA" sz="2300" dirty="0"/>
              <a:t>acquisitive produit ses effets </a:t>
            </a:r>
            <a:r>
              <a:rPr lang="fr-CA" sz="2300" dirty="0">
                <a:solidFill>
                  <a:srgbClr val="FF0000"/>
                </a:solidFill>
              </a:rPr>
              <a:t>sans égard </a:t>
            </a:r>
            <a:r>
              <a:rPr lang="fr-CA" sz="2300" dirty="0"/>
              <a:t>aux droits </a:t>
            </a:r>
            <a:r>
              <a:rPr lang="fr-CA" sz="2300" dirty="0" smtClean="0"/>
              <a:t>inscrits</a:t>
            </a:r>
          </a:p>
          <a:p>
            <a:pPr algn="ctr">
              <a:buClrTx/>
              <a:buNone/>
            </a:pPr>
            <a:r>
              <a:rPr lang="fr-CA" altLang="fr-FR" sz="2300" dirty="0">
                <a:latin typeface="Cambria"/>
              </a:rPr>
              <a:t>⇩</a:t>
            </a:r>
          </a:p>
          <a:p>
            <a:pPr algn="ctr">
              <a:buClrTx/>
            </a:pPr>
            <a:r>
              <a:rPr lang="fr-CA" sz="2300" dirty="0" smtClean="0"/>
              <a:t>Possesseur  n’a pas à :</a:t>
            </a:r>
          </a:p>
          <a:p>
            <a:pPr marL="342900" indent="-342900" algn="ctr">
              <a:buClrTx/>
              <a:buFont typeface="Wingdings" panose="05000000000000000000" pitchFamily="2" charset="2"/>
              <a:buChar char="ü"/>
            </a:pPr>
            <a:r>
              <a:rPr lang="fr-CA" sz="2300" dirty="0" smtClean="0">
                <a:solidFill>
                  <a:srgbClr val="FF0000"/>
                </a:solidFill>
              </a:rPr>
              <a:t>préinscrire </a:t>
            </a:r>
            <a:r>
              <a:rPr lang="fr-CA" sz="2300" dirty="0"/>
              <a:t>sa demande </a:t>
            </a:r>
            <a:r>
              <a:rPr lang="fr-CA" sz="2300" dirty="0" smtClean="0"/>
              <a:t>en justice </a:t>
            </a:r>
            <a:r>
              <a:rPr lang="fr-CA" sz="2300" dirty="0"/>
              <a:t>pour protéger ses </a:t>
            </a:r>
            <a:r>
              <a:rPr lang="fr-CA" sz="2300" dirty="0" smtClean="0"/>
              <a:t>droits;</a:t>
            </a:r>
          </a:p>
          <a:p>
            <a:pPr marL="180975" indent="-180975" algn="ctr">
              <a:buClrTx/>
              <a:buFont typeface="Wingdings" panose="05000000000000000000" pitchFamily="2" charset="2"/>
              <a:buChar char="ü"/>
            </a:pPr>
            <a:r>
              <a:rPr lang="fr-CA" sz="2300" dirty="0" smtClean="0">
                <a:solidFill>
                  <a:srgbClr val="FF0000"/>
                </a:solidFill>
              </a:rPr>
              <a:t>se soumettre </a:t>
            </a:r>
            <a:r>
              <a:rPr lang="fr-CA" sz="2300" dirty="0">
                <a:solidFill>
                  <a:srgbClr val="FF0000"/>
                </a:solidFill>
              </a:rPr>
              <a:t>au jugement </a:t>
            </a:r>
            <a:r>
              <a:rPr lang="fr-CA" sz="2300" dirty="0" smtClean="0"/>
              <a:t>(art. 2918 </a:t>
            </a:r>
            <a:r>
              <a:rPr lang="fr-CA" sz="2300" dirty="0"/>
              <a:t>C.c.Q</a:t>
            </a:r>
            <a:r>
              <a:rPr lang="fr-CA" sz="2300" dirty="0" smtClean="0"/>
              <a:t>.) </a:t>
            </a:r>
            <a:r>
              <a:rPr lang="fr-CA" sz="2300" dirty="0"/>
              <a:t>pour se voir attribuer son </a:t>
            </a:r>
            <a:r>
              <a:rPr lang="fr-CA" sz="2300" dirty="0" smtClean="0"/>
              <a:t>droit.</a:t>
            </a:r>
          </a:p>
          <a:p>
            <a:pPr algn="ctr">
              <a:buClrTx/>
              <a:buNone/>
            </a:pPr>
            <a:r>
              <a:rPr lang="fr-CA" altLang="fr-FR" sz="2300" dirty="0">
                <a:latin typeface="Cambria"/>
              </a:rPr>
              <a:t>⇩</a:t>
            </a:r>
          </a:p>
          <a:p>
            <a:pPr algn="ctr">
              <a:buClrTx/>
            </a:pPr>
            <a:r>
              <a:rPr lang="fr-CA" sz="2300" dirty="0" smtClean="0"/>
              <a:t>Nature </a:t>
            </a:r>
            <a:r>
              <a:rPr lang="fr-CA" sz="2300" dirty="0"/>
              <a:t>déclarative du jugement </a:t>
            </a:r>
            <a:r>
              <a:rPr lang="fr-CA" sz="2300" dirty="0" smtClean="0">
                <a:solidFill>
                  <a:srgbClr val="FF0000"/>
                </a:solidFill>
              </a:rPr>
              <a:t>cohérente </a:t>
            </a:r>
            <a:r>
              <a:rPr lang="fr-CA" sz="2300" dirty="0">
                <a:solidFill>
                  <a:srgbClr val="FF0000"/>
                </a:solidFill>
              </a:rPr>
              <a:t>avec la nature </a:t>
            </a:r>
            <a:r>
              <a:rPr lang="fr-CA" sz="2300" dirty="0" smtClean="0">
                <a:solidFill>
                  <a:srgbClr val="FF0000"/>
                </a:solidFill>
              </a:rPr>
              <a:t>de </a:t>
            </a:r>
            <a:r>
              <a:rPr lang="fr-CA" sz="2300" dirty="0">
                <a:solidFill>
                  <a:srgbClr val="FF0000"/>
                </a:solidFill>
              </a:rPr>
              <a:t>la </a:t>
            </a:r>
            <a:r>
              <a:rPr lang="fr-CA" sz="2300" dirty="0" smtClean="0">
                <a:solidFill>
                  <a:srgbClr val="FF0000"/>
                </a:solidFill>
              </a:rPr>
              <a:t>prescription</a:t>
            </a:r>
            <a:r>
              <a:rPr lang="fr-CA" sz="2300" dirty="0" smtClean="0"/>
              <a:t> qui </a:t>
            </a:r>
            <a:r>
              <a:rPr lang="fr-CA" sz="2300" dirty="0" smtClean="0">
                <a:solidFill>
                  <a:srgbClr val="FF0000"/>
                </a:solidFill>
              </a:rPr>
              <a:t>s'acquiert par le simple effet de la possession</a:t>
            </a:r>
            <a:r>
              <a:rPr lang="fr-CA" sz="2300" dirty="0" smtClean="0"/>
              <a:t>, dès que le </a:t>
            </a:r>
            <a:r>
              <a:rPr lang="fr-CA" sz="2300" dirty="0" smtClean="0">
                <a:solidFill>
                  <a:srgbClr val="FF0000"/>
                </a:solidFill>
              </a:rPr>
              <a:t>dernier jour du délai </a:t>
            </a:r>
            <a:r>
              <a:rPr lang="fr-CA" sz="2300" dirty="0" smtClean="0"/>
              <a:t>est révolu. 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108000" tIns="46800" rIns="0" bIns="46800" anchor="b">
            <a:normAutofit/>
          </a:bodyPr>
          <a:lstStyle/>
          <a:p>
            <a:pPr algn="ctr"/>
            <a:r>
              <a:rPr lang="fr-CA" altLang="fr-FR" sz="4000" b="1" dirty="0"/>
              <a:t>Décision</a:t>
            </a:r>
            <a:endParaRPr lang="fr-CA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50AFA-A90D-8341-9408-6C655D7A2142}" type="slidenum">
              <a:rPr lang="fr-CA" smtClean="0"/>
              <a:pPr>
                <a:defRPr/>
              </a:pPr>
              <a:t>12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102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60851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CA" altLang="fr-FR" sz="2300" dirty="0" smtClean="0"/>
              <a:t>*</a:t>
            </a:r>
            <a:r>
              <a:rPr lang="fr-CA" altLang="fr-FR" sz="2300" dirty="0">
                <a:solidFill>
                  <a:srgbClr val="FF0000"/>
                </a:solidFill>
              </a:rPr>
              <a:t>1 juge dissident</a:t>
            </a:r>
            <a:r>
              <a:rPr lang="fr-CA" altLang="fr-FR" sz="2300" dirty="0"/>
              <a:t>*</a:t>
            </a:r>
          </a:p>
          <a:p>
            <a:pPr algn="ctr">
              <a:lnSpc>
                <a:spcPct val="70000"/>
              </a:lnSpc>
            </a:pPr>
            <a:endParaRPr lang="fr-CA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70000"/>
              </a:lnSpc>
            </a:pPr>
            <a:endParaRPr lang="fr-C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</a:t>
            </a:r>
            <a:r>
              <a:rPr lang="fr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droit s'acquiert par </a:t>
            </a:r>
            <a:r>
              <a:rPr lang="fr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fr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simple écoulement du temps, </a:t>
            </a:r>
            <a:r>
              <a:rPr lang="fr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fr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jugement ne peut pas être constitutif d'un droit </a:t>
            </a:r>
            <a:r>
              <a:rPr lang="fr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puisque</a:t>
            </a:r>
            <a:r>
              <a:rPr lang="fr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celui-ci existe déjà.</a:t>
            </a:r>
            <a:endParaRPr lang="fr-CA" alt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108000" tIns="46800" rIns="0" bIns="46800" anchor="b">
            <a:normAutofit/>
          </a:bodyPr>
          <a:lstStyle/>
          <a:p>
            <a:pPr algn="ctr"/>
            <a:r>
              <a:rPr lang="fr-CA" altLang="fr-FR" sz="4000" b="1" dirty="0"/>
              <a:t>Décision</a:t>
            </a:r>
            <a:endParaRPr lang="fr-CA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50AFA-A90D-8341-9408-6C655D7A2142}" type="slidenum">
              <a:rPr lang="fr-CA" smtClean="0"/>
              <a:pPr>
                <a:defRPr/>
              </a:pPr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331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7128792" cy="936104"/>
          </a:xfrm>
        </p:spPr>
        <p:txBody>
          <a:bodyPr>
            <a:normAutofit/>
          </a:bodyPr>
          <a:lstStyle/>
          <a:p>
            <a:r>
              <a:rPr lang="fr-CA" dirty="0" smtClean="0"/>
              <a:t>Plan de présentation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916832"/>
            <a:ext cx="7560840" cy="4680520"/>
          </a:xfrm>
        </p:spPr>
        <p:txBody>
          <a:bodyPr>
            <a:noAutofit/>
          </a:bodyPr>
          <a:lstStyle/>
          <a:p>
            <a:pPr lvl="1">
              <a:buClrTx/>
            </a:pPr>
            <a:r>
              <a:rPr lang="fr-CA" sz="2500" dirty="0"/>
              <a:t>Introduction</a:t>
            </a:r>
          </a:p>
          <a:p>
            <a:pPr lvl="1">
              <a:buClrTx/>
            </a:pPr>
            <a:r>
              <a:rPr lang="fr-CA" sz="2500" dirty="0"/>
              <a:t>Faits</a:t>
            </a:r>
          </a:p>
          <a:p>
            <a:pPr lvl="1">
              <a:buClrTx/>
            </a:pPr>
            <a:r>
              <a:rPr lang="fr-CA" sz="2500" dirty="0"/>
              <a:t>Décision</a:t>
            </a:r>
          </a:p>
          <a:p>
            <a:pPr lvl="1">
              <a:buClrTx/>
            </a:pPr>
            <a:r>
              <a:rPr lang="fr-CA" sz="2500" b="1" dirty="0">
                <a:solidFill>
                  <a:schemeClr val="tx2"/>
                </a:solidFill>
              </a:rPr>
              <a:t>Impacts</a:t>
            </a:r>
          </a:p>
          <a:p>
            <a:pPr lvl="2">
              <a:buClrTx/>
            </a:pPr>
            <a:r>
              <a:rPr lang="fr-CA" sz="2500" dirty="0" smtClean="0"/>
              <a:t>Détermination des limites – Mandat unilatéral</a:t>
            </a:r>
          </a:p>
          <a:p>
            <a:pPr lvl="2">
              <a:buClrTx/>
            </a:pPr>
            <a:r>
              <a:rPr lang="fr-CA" sz="2500" dirty="0" smtClean="0"/>
              <a:t>Certificat de localisation &amp; de piquetage</a:t>
            </a:r>
          </a:p>
          <a:p>
            <a:pPr lvl="2">
              <a:buClrTx/>
            </a:pPr>
            <a:r>
              <a:rPr lang="fr-CA" sz="2500" dirty="0" smtClean="0"/>
              <a:t>Obligation de conseils</a:t>
            </a:r>
          </a:p>
          <a:p>
            <a:pPr lvl="1">
              <a:buClrTx/>
            </a:pPr>
            <a:r>
              <a:rPr lang="fr-CA" sz="2500" dirty="0" smtClean="0"/>
              <a:t>Conclusion</a:t>
            </a:r>
            <a:endParaRPr lang="fr-CA" sz="2500" dirty="0"/>
          </a:p>
          <a:p>
            <a:pPr marL="360000" lvl="2" indent="0">
              <a:buNone/>
            </a:pPr>
            <a:endParaRPr lang="fr-CA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50AFA-A90D-8341-9408-6C655D7A2142}" type="slidenum">
              <a:rPr lang="fr-CA" smtClean="0"/>
              <a:pPr>
                <a:defRPr/>
              </a:pPr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7450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608512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endParaRPr lang="fr-CA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Tx/>
            </a:pPr>
            <a:r>
              <a:rPr lang="fr-CA" dirty="0"/>
              <a:t>Pour les </a:t>
            </a:r>
            <a:r>
              <a:rPr lang="fr-CA" dirty="0" smtClean="0"/>
              <a:t>arpenteurs-géomètres la </a:t>
            </a:r>
            <a:r>
              <a:rPr lang="fr-CA" dirty="0"/>
              <a:t>décision </a:t>
            </a:r>
            <a:r>
              <a:rPr lang="fr-CA" dirty="0" smtClean="0"/>
              <a:t>Ostiguy c. Allie s'inscrit </a:t>
            </a:r>
            <a:r>
              <a:rPr lang="fr-CA" dirty="0"/>
              <a:t>dans la continuité des pratiques et des principes qui existaient </a:t>
            </a:r>
            <a:r>
              <a:rPr lang="fr-CA" dirty="0" smtClean="0"/>
              <a:t>avant l'adoption </a:t>
            </a:r>
            <a:r>
              <a:rPr lang="fr-CA" dirty="0"/>
              <a:t>du </a:t>
            </a:r>
            <a:r>
              <a:rPr lang="fr-CA" dirty="0" smtClean="0"/>
              <a:t>C.c.Q. </a:t>
            </a:r>
          </a:p>
          <a:p>
            <a:pPr algn="ctr">
              <a:buClrTx/>
              <a:buNone/>
            </a:pPr>
            <a:r>
              <a:rPr lang="fr-CA" altLang="fr-FR" dirty="0" smtClean="0">
                <a:latin typeface="Cambria"/>
              </a:rPr>
              <a:t>⇩</a:t>
            </a:r>
          </a:p>
          <a:p>
            <a:pPr algn="ctr">
              <a:buClrTx/>
              <a:buNone/>
            </a:pPr>
            <a:r>
              <a:rPr lang="fr-CA" alt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  </a:t>
            </a:r>
            <a:r>
              <a:rPr lang="fr-CA" alt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bouleversements</a:t>
            </a:r>
            <a:endParaRPr lang="fr-C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Tx/>
            </a:pPr>
            <a:endParaRPr lang="fr-CA" dirty="0" smtClean="0"/>
          </a:p>
          <a:p>
            <a:pPr algn="ctr">
              <a:buClrTx/>
            </a:pP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Cour suprême soulève des principes importants</a:t>
            </a:r>
          </a:p>
          <a:p>
            <a:pPr algn="ctr">
              <a:buClrTx/>
              <a:buNone/>
            </a:pPr>
            <a:r>
              <a:rPr lang="fr-CA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⇩</a:t>
            </a:r>
          </a:p>
          <a:p>
            <a:pPr algn="ctr">
              <a:buClrTx/>
            </a:pP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domaines d'intervention de l'arpenteur-géomètre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108000" tIns="46800" rIns="0" bIns="46800" anchor="b">
            <a:normAutofit/>
          </a:bodyPr>
          <a:lstStyle/>
          <a:p>
            <a:pPr algn="ctr"/>
            <a:r>
              <a:rPr lang="fr-CA" altLang="fr-FR" sz="4000" b="1" dirty="0"/>
              <a:t>Impacts</a:t>
            </a:r>
            <a:endParaRPr lang="fr-CA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50AFA-A90D-8341-9408-6C655D7A2142}" type="slidenum">
              <a:rPr lang="fr-CA" smtClean="0"/>
              <a:pPr>
                <a:defRPr/>
              </a:pPr>
              <a:t>15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315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538" y="2060848"/>
            <a:ext cx="8389937" cy="4608512"/>
          </a:xfrm>
        </p:spPr>
        <p:txBody>
          <a:bodyPr>
            <a:normAutofit/>
          </a:bodyPr>
          <a:lstStyle/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fr-CA" dirty="0" smtClean="0"/>
              <a:t>Cour </a:t>
            </a:r>
            <a:r>
              <a:rPr lang="fr-CA" dirty="0"/>
              <a:t>suprême confirme le rôle important </a:t>
            </a:r>
            <a:r>
              <a:rPr lang="fr-CA" dirty="0" smtClean="0"/>
              <a:t>de </a:t>
            </a:r>
            <a:r>
              <a:rPr lang="fr-CA" dirty="0"/>
              <a:t>la </a:t>
            </a:r>
            <a:r>
              <a:rPr lang="fr-CA" dirty="0" smtClean="0"/>
              <a:t>possession </a:t>
            </a:r>
          </a:p>
          <a:p>
            <a:pPr marL="0" lvl="1" indent="0" algn="just" defTabSz="542925">
              <a:buClrTx/>
              <a:buNone/>
            </a:pPr>
            <a:r>
              <a:rPr lang="fr-CA" dirty="0">
                <a:latin typeface="Cambria"/>
              </a:rPr>
              <a:t>	</a:t>
            </a:r>
            <a:r>
              <a:rPr lang="fr-CA" dirty="0" smtClean="0">
                <a:latin typeface="Cambria"/>
              </a:rPr>
              <a:t>⇨ </a:t>
            </a:r>
            <a:r>
              <a:rPr lang="fr-CA" dirty="0" smtClean="0"/>
              <a:t>un </a:t>
            </a:r>
            <a:r>
              <a:rPr lang="fr-CA" dirty="0"/>
              <a:t>des éléments à </a:t>
            </a:r>
            <a:r>
              <a:rPr lang="fr-CA" dirty="0" smtClean="0"/>
              <a:t>considérer (art. 977 C.c.Q.). 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fr-CA" dirty="0" smtClean="0"/>
              <a:t>Titres </a:t>
            </a:r>
            <a:r>
              <a:rPr lang="fr-CA" dirty="0"/>
              <a:t>de propriété </a:t>
            </a:r>
            <a:r>
              <a:rPr lang="fr-CA" dirty="0" smtClean="0"/>
              <a:t>≠ marques d'occupation;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r>
              <a:rPr lang="fr-CA" sz="2400" dirty="0" smtClean="0"/>
              <a:t>art</a:t>
            </a:r>
            <a:r>
              <a:rPr lang="fr-CA" sz="2400" dirty="0"/>
              <a:t>. 928 C.c.Q</a:t>
            </a:r>
            <a:r>
              <a:rPr lang="fr-CA" sz="2400" dirty="0" smtClean="0"/>
              <a:t>. ≠ art</a:t>
            </a:r>
            <a:r>
              <a:rPr lang="fr-CA" sz="2400" dirty="0"/>
              <a:t>. 2944 C.c.Q</a:t>
            </a:r>
            <a:r>
              <a:rPr lang="fr-CA" sz="2400" dirty="0" smtClean="0"/>
              <a:t>.; 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r>
              <a:rPr lang="fr-CA" sz="2400" dirty="0" smtClean="0"/>
              <a:t>2 présomptions en conflit;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r>
              <a:rPr lang="fr-CA" sz="2400" dirty="0" smtClean="0">
                <a:cs typeface="Arial"/>
              </a:rPr>
              <a:t>2 limites;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r>
              <a:rPr lang="fr-CA" sz="2400" dirty="0" smtClean="0">
                <a:cs typeface="Arial"/>
              </a:rPr>
              <a:t>2 positions.</a:t>
            </a:r>
            <a:endParaRPr lang="fr-CA" sz="2400" dirty="0" smtClean="0"/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fr-CA" dirty="0"/>
              <a:t>Constat d'une discordance </a:t>
            </a:r>
            <a:r>
              <a:rPr lang="fr-C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déclenche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dirty="0"/>
              <a:t>l'obligation de conseil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538" y="620688"/>
            <a:ext cx="8384926" cy="11521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108000" tIns="46800" rIns="0" bIns="46800" anchor="b">
            <a:normAutofit fontScale="90000"/>
          </a:bodyPr>
          <a:lstStyle/>
          <a:p>
            <a:pPr algn="ctr"/>
            <a:r>
              <a:rPr lang="fr-CA" sz="4000" b="1" dirty="0"/>
              <a:t>Impacts – détermination des limites</a:t>
            </a:r>
            <a:br>
              <a:rPr lang="fr-CA" sz="4000" b="1" dirty="0"/>
            </a:br>
            <a:r>
              <a:rPr lang="fr-CA" sz="4000" b="1" dirty="0"/>
              <a:t>Mandat unilatéral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CAE2D-96E4-3A44-8FE2-C55684047120}" type="slidenum">
              <a:rPr lang="fr-CA" smtClean="0"/>
              <a:pPr>
                <a:defRPr/>
              </a:pPr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141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538" y="1988840"/>
            <a:ext cx="8389937" cy="4608512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fr-CA" dirty="0" smtClean="0"/>
              <a:t>Discordance </a:t>
            </a:r>
            <a:r>
              <a:rPr lang="fr-CA" dirty="0"/>
              <a:t>constatée </a:t>
            </a:r>
            <a:r>
              <a:rPr lang="fr-CA" dirty="0" smtClean="0"/>
              <a:t>doit être </a:t>
            </a:r>
            <a:r>
              <a:rPr lang="fr-CA" dirty="0"/>
              <a:t>soulevée et commentée au sein du rapport </a:t>
            </a:r>
            <a:r>
              <a:rPr lang="fr-CA" dirty="0" smtClean="0"/>
              <a:t>:</a:t>
            </a:r>
          </a:p>
          <a:p>
            <a:pPr marL="0" lvl="1" indent="0" algn="just">
              <a:buNone/>
            </a:pPr>
            <a:endParaRPr lang="fr-CA" dirty="0" smtClean="0"/>
          </a:p>
          <a:p>
            <a:pPr lvl="1" algn="just">
              <a:buClrTx/>
            </a:pPr>
            <a:r>
              <a:rPr lang="fr-CA" dirty="0" smtClean="0"/>
              <a:t>divulgation </a:t>
            </a:r>
            <a:r>
              <a:rPr lang="fr-CA" dirty="0"/>
              <a:t>d</a:t>
            </a:r>
            <a:r>
              <a:rPr lang="fr-CA" dirty="0" smtClean="0"/>
              <a:t>es impacts sur les limites</a:t>
            </a:r>
            <a:r>
              <a:rPr lang="fr-CA" dirty="0"/>
              <a:t>, </a:t>
            </a:r>
            <a:r>
              <a:rPr lang="fr-CA" dirty="0" smtClean="0"/>
              <a:t>mesures </a:t>
            </a:r>
            <a:r>
              <a:rPr lang="fr-CA" dirty="0"/>
              <a:t>et </a:t>
            </a:r>
            <a:r>
              <a:rPr lang="fr-CA" dirty="0" smtClean="0"/>
              <a:t>contenance;</a:t>
            </a:r>
          </a:p>
          <a:p>
            <a:pPr lvl="1" algn="just">
              <a:buClrTx/>
            </a:pPr>
            <a:r>
              <a:rPr lang="fr-CA" dirty="0" smtClean="0"/>
              <a:t>nécessairement apparence d’empiétement </a:t>
            </a:r>
            <a:r>
              <a:rPr lang="fr-CA" dirty="0"/>
              <a:t>exercé ou </a:t>
            </a:r>
            <a:r>
              <a:rPr lang="fr-CA" dirty="0" smtClean="0"/>
              <a:t>souffert :</a:t>
            </a:r>
          </a:p>
          <a:p>
            <a:pPr marL="900113" lvl="2" indent="-541338" algn="just">
              <a:buNone/>
            </a:pPr>
            <a:r>
              <a:rPr lang="fr-CA" dirty="0">
                <a:latin typeface="Arial"/>
                <a:cs typeface="Arial"/>
              </a:rPr>
              <a:t>→</a:t>
            </a:r>
            <a:r>
              <a:rPr lang="fr-CA" dirty="0" smtClean="0"/>
              <a:t> 	arpenteur-géomètre doit </a:t>
            </a:r>
            <a:r>
              <a:rPr lang="fr-CA" b="1" dirty="0" smtClean="0">
                <a:solidFill>
                  <a:srgbClr val="FF0000"/>
                </a:solidFill>
              </a:rPr>
              <a:t>soulever</a:t>
            </a:r>
            <a:r>
              <a:rPr lang="fr-CA" dirty="0" smtClean="0"/>
              <a:t> </a:t>
            </a:r>
            <a:r>
              <a:rPr lang="fr-CA" dirty="0"/>
              <a:t>et </a:t>
            </a:r>
            <a:r>
              <a:rPr lang="fr-CA" b="1" dirty="0">
                <a:solidFill>
                  <a:srgbClr val="FF0000"/>
                </a:solidFill>
              </a:rPr>
              <a:t>commenter</a:t>
            </a:r>
            <a:r>
              <a:rPr lang="fr-CA" dirty="0"/>
              <a:t> la situation dans </a:t>
            </a:r>
            <a:r>
              <a:rPr lang="fr-CA" dirty="0" smtClean="0"/>
              <a:t>une </a:t>
            </a:r>
            <a:r>
              <a:rPr lang="fr-CA" b="1" dirty="0" smtClean="0">
                <a:solidFill>
                  <a:srgbClr val="FF0000"/>
                </a:solidFill>
              </a:rPr>
              <a:t>section </a:t>
            </a:r>
            <a:r>
              <a:rPr lang="fr-CA" b="1" dirty="0">
                <a:solidFill>
                  <a:srgbClr val="FF0000"/>
                </a:solidFill>
              </a:rPr>
              <a:t>spécifique </a:t>
            </a:r>
            <a:r>
              <a:rPr lang="fr-CA" dirty="0" smtClean="0"/>
              <a:t>traitant </a:t>
            </a:r>
            <a:r>
              <a:rPr lang="fr-CA" dirty="0"/>
              <a:t>des </a:t>
            </a:r>
            <a:r>
              <a:rPr lang="fr-CA" dirty="0" smtClean="0"/>
              <a:t>empiétements.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538" y="620688"/>
            <a:ext cx="8384926" cy="11521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108000" tIns="46800" rIns="0" bIns="46800" anchor="b">
            <a:normAutofit fontScale="90000"/>
          </a:bodyPr>
          <a:lstStyle/>
          <a:p>
            <a:pPr algn="ctr"/>
            <a:r>
              <a:rPr lang="fr-CA" sz="4000" b="1" dirty="0"/>
              <a:t>Impacts </a:t>
            </a:r>
            <a:br>
              <a:rPr lang="fr-CA" sz="4000" b="1" dirty="0"/>
            </a:br>
            <a:r>
              <a:rPr lang="fr-CA" sz="4000" b="1" dirty="0"/>
              <a:t>Certificat de localisation &amp; piquetage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CAE2D-96E4-3A44-8FE2-C55684047120}" type="slidenum">
              <a:rPr lang="fr-CA" smtClean="0"/>
              <a:pPr>
                <a:defRPr/>
              </a:pPr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154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538" y="1916832"/>
            <a:ext cx="8389937" cy="4608512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endParaRPr lang="fr-CA" sz="2800" b="1" dirty="0" smtClean="0"/>
          </a:p>
          <a:p>
            <a:pPr marL="0" lvl="1" indent="0" algn="just">
              <a:buNone/>
            </a:pPr>
            <a:r>
              <a:rPr lang="fr-CA" sz="2800" b="1" dirty="0" smtClean="0"/>
              <a:t>Cour </a:t>
            </a:r>
            <a:r>
              <a:rPr lang="fr-CA" sz="2800" b="1" dirty="0"/>
              <a:t>suprême indique que </a:t>
            </a:r>
            <a:r>
              <a:rPr lang="fr-CA" dirty="0" smtClean="0"/>
              <a:t>:</a:t>
            </a:r>
          </a:p>
          <a:p>
            <a:pPr marL="0" lvl="1" indent="714375" algn="just">
              <a:buNone/>
            </a:pPr>
            <a:endParaRPr lang="fr-CA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lvl="1" indent="714375" algn="just">
              <a:buNone/>
            </a:pPr>
            <a:r>
              <a:rPr lang="fr-CA" b="1" dirty="0" smtClean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lang="fr-CA" b="1" dirty="0" smtClean="0">
                <a:solidFill>
                  <a:srgbClr val="FF0000"/>
                </a:solidFill>
              </a:rPr>
              <a:t>l'empiétement</a:t>
            </a:r>
            <a:r>
              <a:rPr lang="fr-CA" dirty="0" smtClean="0"/>
              <a:t> </a:t>
            </a:r>
            <a:r>
              <a:rPr lang="fr-CA" dirty="0"/>
              <a:t>d'un tiers peut avoir </a:t>
            </a:r>
            <a:r>
              <a:rPr lang="fr-CA" b="1" dirty="0">
                <a:solidFill>
                  <a:srgbClr val="FF0000"/>
                </a:solidFill>
              </a:rPr>
              <a:t>préséance</a:t>
            </a:r>
            <a:r>
              <a:rPr lang="fr-CA" dirty="0"/>
              <a:t> sur le droit dont l'acheteur se croyait titulaire.</a:t>
            </a:r>
          </a:p>
          <a:p>
            <a:pPr marL="0" lvl="1" indent="714375" algn="just">
              <a:buNone/>
            </a:pPr>
            <a:endParaRPr lang="fr-CA" b="1" dirty="0" smtClean="0">
              <a:solidFill>
                <a:srgbClr val="FF0000"/>
              </a:solidFill>
              <a:cs typeface="Arial"/>
            </a:endParaRPr>
          </a:p>
          <a:p>
            <a:pPr marL="0" lvl="1" indent="714375" algn="just">
              <a:buNone/>
            </a:pPr>
            <a:r>
              <a:rPr lang="fr-CA" b="1" dirty="0" smtClean="0">
                <a:solidFill>
                  <a:srgbClr val="FF0000"/>
                </a:solidFill>
                <a:cs typeface="Arial"/>
              </a:rPr>
              <a:t>→</a:t>
            </a:r>
            <a:r>
              <a:rPr lang="fr-CA" dirty="0" smtClean="0"/>
              <a:t>les </a:t>
            </a:r>
            <a:r>
              <a:rPr lang="fr-CA" b="1" dirty="0">
                <a:solidFill>
                  <a:srgbClr val="FF0000"/>
                </a:solidFill>
              </a:rPr>
              <a:t>apparences tangibles </a:t>
            </a:r>
            <a:r>
              <a:rPr lang="fr-CA" dirty="0"/>
              <a:t>que crée la </a:t>
            </a:r>
            <a:r>
              <a:rPr lang="fr-CA" b="1" dirty="0">
                <a:solidFill>
                  <a:srgbClr val="FF0000"/>
                </a:solidFill>
              </a:rPr>
              <a:t>possession</a:t>
            </a:r>
            <a:r>
              <a:rPr lang="fr-CA" dirty="0"/>
              <a:t> </a:t>
            </a:r>
            <a:r>
              <a:rPr lang="fr-CA" b="1" dirty="0">
                <a:solidFill>
                  <a:srgbClr val="FF0000"/>
                </a:solidFill>
              </a:rPr>
              <a:t>utile</a:t>
            </a:r>
            <a:r>
              <a:rPr lang="fr-CA" dirty="0"/>
              <a:t> peuvent avoir pour </a:t>
            </a:r>
            <a:r>
              <a:rPr lang="fr-CA" b="1" dirty="0">
                <a:solidFill>
                  <a:srgbClr val="FF0000"/>
                </a:solidFill>
              </a:rPr>
              <a:t>effet de créer un droit nouveau </a:t>
            </a:r>
            <a:r>
              <a:rPr lang="fr-CA" dirty="0"/>
              <a:t>pour le possesseur </a:t>
            </a:r>
            <a:r>
              <a:rPr lang="fr-CA" b="1" dirty="0">
                <a:solidFill>
                  <a:srgbClr val="FF0000"/>
                </a:solidFill>
              </a:rPr>
              <a:t>au détriment </a:t>
            </a:r>
            <a:r>
              <a:rPr lang="fr-CA" dirty="0"/>
              <a:t>du détenteur du </a:t>
            </a:r>
            <a:r>
              <a:rPr lang="fr-CA" b="1" dirty="0" smtClean="0">
                <a:solidFill>
                  <a:srgbClr val="FF0000"/>
                </a:solidFill>
              </a:rPr>
              <a:t>titre.</a:t>
            </a:r>
            <a:endParaRPr lang="fr-CA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538" y="764704"/>
            <a:ext cx="8384926" cy="11521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108000" tIns="46800" rIns="0" bIns="46800" anchor="b">
            <a:normAutofit fontScale="90000"/>
          </a:bodyPr>
          <a:lstStyle/>
          <a:p>
            <a:pPr algn="ctr"/>
            <a:r>
              <a:rPr lang="fr-CA" sz="4000" b="1" dirty="0"/>
              <a:t>Impacts – détermination des limites</a:t>
            </a:r>
            <a:br>
              <a:rPr lang="fr-CA" sz="4000" b="1" dirty="0"/>
            </a:br>
            <a:r>
              <a:rPr lang="fr-CA" sz="4000" b="1" dirty="0"/>
              <a:t>Obligation de conseil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CAE2D-96E4-3A44-8FE2-C55684047120}" type="slidenum">
              <a:rPr lang="fr-CA" smtClean="0"/>
              <a:pPr>
                <a:defRPr/>
              </a:pPr>
              <a:t>18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288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538" y="1844824"/>
            <a:ext cx="8389937" cy="4608512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fr-CA" b="1" dirty="0" smtClean="0">
                <a:solidFill>
                  <a:srgbClr val="FF0000"/>
                </a:solidFill>
              </a:rPr>
              <a:t>Propriétaire </a:t>
            </a:r>
            <a:r>
              <a:rPr lang="fr-CA" b="1" dirty="0">
                <a:solidFill>
                  <a:srgbClr val="FF0000"/>
                </a:solidFill>
              </a:rPr>
              <a:t>en titre </a:t>
            </a:r>
            <a:r>
              <a:rPr lang="fr-CA" b="1" dirty="0" smtClean="0">
                <a:solidFill>
                  <a:srgbClr val="FF0000"/>
                </a:solidFill>
              </a:rPr>
              <a:t>: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fr-CA" dirty="0" smtClean="0"/>
              <a:t>doit être </a:t>
            </a:r>
            <a:r>
              <a:rPr lang="fr-CA" dirty="0"/>
              <a:t>informé du risque d'atteinte à son droit de </a:t>
            </a:r>
            <a:r>
              <a:rPr lang="fr-CA" dirty="0" smtClean="0"/>
              <a:t>propriété</a:t>
            </a:r>
          </a:p>
          <a:p>
            <a:pPr marL="723900" lvl="1" indent="-723900" algn="just" defTabSz="361950">
              <a:buClrTx/>
              <a:buNone/>
            </a:pPr>
            <a:r>
              <a:rPr lang="fr-CA" dirty="0" smtClean="0">
                <a:latin typeface="Arial"/>
                <a:cs typeface="Arial"/>
              </a:rPr>
              <a:t>	→	</a:t>
            </a:r>
            <a:r>
              <a:rPr lang="fr-CA" sz="2200" dirty="0" smtClean="0"/>
              <a:t>le </a:t>
            </a:r>
            <a:r>
              <a:rPr lang="fr-CA" sz="2200" dirty="0"/>
              <a:t>passage du temps cristallisera graduellement les </a:t>
            </a:r>
            <a:r>
              <a:rPr lang="fr-CA" sz="2200" dirty="0" smtClean="0"/>
              <a:t>	limites 	physiques </a:t>
            </a:r>
            <a:r>
              <a:rPr lang="fr-CA" sz="2200" dirty="0"/>
              <a:t>qui pourront devenir permanentes </a:t>
            </a:r>
            <a:r>
              <a:rPr lang="fr-CA" sz="2200" dirty="0" smtClean="0"/>
              <a:t>par </a:t>
            </a:r>
            <a:r>
              <a:rPr lang="fr-CA" sz="2200" dirty="0"/>
              <a:t>l'effet de </a:t>
            </a:r>
            <a:r>
              <a:rPr lang="fr-CA" sz="2200" dirty="0" smtClean="0"/>
              <a:t>	la prescription acquisitive</a:t>
            </a:r>
            <a:r>
              <a:rPr lang="fr-CA" sz="2200" dirty="0"/>
              <a:t>;</a:t>
            </a:r>
            <a:endParaRPr lang="fr-CA" sz="2200" dirty="0" smtClean="0"/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rgbClr val="FF0000"/>
                </a:solidFill>
              </a:rPr>
              <a:t>averti </a:t>
            </a:r>
            <a:r>
              <a:rPr lang="fr-CA" b="1" dirty="0">
                <a:solidFill>
                  <a:srgbClr val="FF0000"/>
                </a:solidFill>
              </a:rPr>
              <a:t>et prudent</a:t>
            </a:r>
            <a:r>
              <a:rPr lang="fr-CA" dirty="0"/>
              <a:t>, mis au courant d'un </a:t>
            </a:r>
            <a:r>
              <a:rPr lang="fr-CA" dirty="0">
                <a:solidFill>
                  <a:srgbClr val="FF0000"/>
                </a:solidFill>
              </a:rPr>
              <a:t>empiétement</a:t>
            </a:r>
            <a:r>
              <a:rPr lang="fr-CA" dirty="0"/>
              <a:t> apparent </a:t>
            </a:r>
            <a:r>
              <a:rPr lang="fr-CA" dirty="0">
                <a:solidFill>
                  <a:srgbClr val="FF0000"/>
                </a:solidFill>
              </a:rPr>
              <a:t>souffert</a:t>
            </a:r>
            <a:r>
              <a:rPr lang="fr-CA" dirty="0"/>
              <a:t>, </a:t>
            </a:r>
            <a:r>
              <a:rPr lang="fr-CA" dirty="0" smtClean="0"/>
              <a:t>a intérêt à :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r>
              <a:rPr lang="fr-CA" dirty="0" smtClean="0"/>
              <a:t>investiguer davantage;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r>
              <a:rPr lang="fr-CA" dirty="0" smtClean="0"/>
              <a:t>clarifier </a:t>
            </a:r>
            <a:r>
              <a:rPr lang="fr-CA" dirty="0"/>
              <a:t>la situation afin de protéger son droit de </a:t>
            </a:r>
            <a:r>
              <a:rPr lang="fr-CA" dirty="0" smtClean="0"/>
              <a:t>propriété;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r>
              <a:rPr lang="fr-CA" dirty="0" smtClean="0"/>
              <a:t>poser </a:t>
            </a:r>
            <a:r>
              <a:rPr lang="fr-CA" dirty="0"/>
              <a:t>un geste positif </a:t>
            </a:r>
            <a:r>
              <a:rPr lang="fr-CA" dirty="0" smtClean="0">
                <a:cs typeface="Arial"/>
              </a:rPr>
              <a:t>→ s</a:t>
            </a:r>
            <a:r>
              <a:rPr lang="fr-CA" dirty="0" smtClean="0"/>
              <a:t>a </a:t>
            </a:r>
            <a:r>
              <a:rPr lang="fr-CA" dirty="0"/>
              <a:t>négligence pourra lui être fatale</a:t>
            </a:r>
            <a:r>
              <a:rPr lang="fr-CA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538" y="620688"/>
            <a:ext cx="8384926" cy="11521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108000" tIns="46800" rIns="0" bIns="46800" anchor="b">
            <a:normAutofit fontScale="90000"/>
          </a:bodyPr>
          <a:lstStyle/>
          <a:p>
            <a:pPr algn="ctr"/>
            <a:r>
              <a:rPr lang="fr-CA" sz="4000" b="1" dirty="0"/>
              <a:t>Impacts – détermination des limites</a:t>
            </a:r>
            <a:br>
              <a:rPr lang="fr-CA" sz="4000" b="1" dirty="0"/>
            </a:br>
            <a:r>
              <a:rPr lang="fr-CA" sz="4000" b="1" dirty="0"/>
              <a:t>Obligation de conseil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CAE2D-96E4-3A44-8FE2-C55684047120}" type="slidenum">
              <a:rPr lang="fr-CA" smtClean="0"/>
              <a:pPr>
                <a:defRPr/>
              </a:pPr>
              <a:t>19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989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7128792" cy="936104"/>
          </a:xfrm>
        </p:spPr>
        <p:txBody>
          <a:bodyPr>
            <a:normAutofit/>
          </a:bodyPr>
          <a:lstStyle/>
          <a:p>
            <a:r>
              <a:rPr lang="fr-CA" dirty="0" smtClean="0"/>
              <a:t>Plan de présentation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916832"/>
            <a:ext cx="7560840" cy="4680520"/>
          </a:xfrm>
        </p:spPr>
        <p:txBody>
          <a:bodyPr>
            <a:noAutofit/>
          </a:bodyPr>
          <a:lstStyle/>
          <a:p>
            <a:pPr lvl="1">
              <a:buClrTx/>
            </a:pPr>
            <a:r>
              <a:rPr lang="fr-CA" sz="2500" dirty="0" smtClean="0"/>
              <a:t>Introduction</a:t>
            </a:r>
          </a:p>
          <a:p>
            <a:pPr lvl="1">
              <a:buClrTx/>
            </a:pPr>
            <a:r>
              <a:rPr lang="fr-CA" sz="2500" dirty="0" smtClean="0"/>
              <a:t>Faits</a:t>
            </a:r>
          </a:p>
          <a:p>
            <a:pPr lvl="1">
              <a:buClrTx/>
            </a:pPr>
            <a:r>
              <a:rPr lang="fr-CA" sz="2500" dirty="0" smtClean="0"/>
              <a:t>Décision</a:t>
            </a:r>
          </a:p>
          <a:p>
            <a:pPr lvl="1">
              <a:buClrTx/>
            </a:pPr>
            <a:r>
              <a:rPr lang="fr-CA" sz="2500" dirty="0" smtClean="0"/>
              <a:t>Impacts</a:t>
            </a:r>
          </a:p>
          <a:p>
            <a:pPr lvl="2">
              <a:buClrTx/>
            </a:pPr>
            <a:r>
              <a:rPr lang="fr-CA" sz="2500" dirty="0" smtClean="0"/>
              <a:t>Détermination des limites – Mandat unilatéral</a:t>
            </a:r>
          </a:p>
          <a:p>
            <a:pPr lvl="2">
              <a:buClrTx/>
            </a:pPr>
            <a:r>
              <a:rPr lang="fr-CA" sz="2500" dirty="0" smtClean="0"/>
              <a:t>Certificat de localisation &amp; de piquetage</a:t>
            </a:r>
          </a:p>
          <a:p>
            <a:pPr lvl="2">
              <a:buClrTx/>
            </a:pPr>
            <a:r>
              <a:rPr lang="fr-CA" sz="2500" dirty="0" smtClean="0"/>
              <a:t>Obligation de conseils</a:t>
            </a:r>
          </a:p>
          <a:p>
            <a:pPr lvl="1">
              <a:buClrTx/>
            </a:pPr>
            <a:r>
              <a:rPr lang="fr-CA" sz="2500" dirty="0" smtClean="0"/>
              <a:t>Conclusion</a:t>
            </a:r>
            <a:endParaRPr lang="fr-CA" sz="2500" dirty="0"/>
          </a:p>
          <a:p>
            <a:pPr marL="360000" lvl="2" indent="0">
              <a:buNone/>
            </a:pPr>
            <a:endParaRPr lang="fr-CA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50AFA-A90D-8341-9408-6C655D7A2142}" type="slidenum">
              <a:rPr lang="fr-CA" smtClean="0"/>
              <a:pPr>
                <a:defRPr/>
              </a:pPr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962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lvl="1" indent="0" algn="just">
              <a:buNone/>
            </a:pPr>
            <a:r>
              <a:rPr lang="fr-CA" b="1" dirty="0" smtClean="0">
                <a:solidFill>
                  <a:srgbClr val="FF0000"/>
                </a:solidFill>
              </a:rPr>
              <a:t>Un </a:t>
            </a:r>
            <a:r>
              <a:rPr lang="fr-CA" b="1" dirty="0">
                <a:solidFill>
                  <a:srgbClr val="FF0000"/>
                </a:solidFill>
              </a:rPr>
              <a:t>possesseur </a:t>
            </a:r>
            <a:r>
              <a:rPr lang="fr-CA" dirty="0" smtClean="0">
                <a:solidFill>
                  <a:srgbClr val="FF0000"/>
                </a:solidFill>
              </a:rPr>
              <a:t>informé</a:t>
            </a:r>
            <a:r>
              <a:rPr lang="fr-CA" dirty="0" smtClean="0"/>
              <a:t> d'un </a:t>
            </a:r>
            <a:r>
              <a:rPr lang="fr-CA" dirty="0">
                <a:solidFill>
                  <a:srgbClr val="FF0000"/>
                </a:solidFill>
              </a:rPr>
              <a:t>empiétement</a:t>
            </a:r>
            <a:r>
              <a:rPr lang="fr-CA" dirty="0"/>
              <a:t> apparent </a:t>
            </a:r>
            <a:r>
              <a:rPr lang="fr-CA" dirty="0">
                <a:solidFill>
                  <a:srgbClr val="FF0000"/>
                </a:solidFill>
              </a:rPr>
              <a:t>exercé</a:t>
            </a:r>
            <a:r>
              <a:rPr lang="fr-CA" dirty="0"/>
              <a:t> pourra prendre une décision éclairée quant au geste à poser pour sécuriser sa situation de </a:t>
            </a:r>
            <a:r>
              <a:rPr lang="fr-CA" dirty="0" smtClean="0"/>
              <a:t>droits.</a:t>
            </a:r>
            <a:endParaRPr lang="fr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538" y="692696"/>
            <a:ext cx="8384926" cy="11521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108000" tIns="46800" rIns="0" bIns="46800" anchor="b">
            <a:normAutofit fontScale="90000"/>
          </a:bodyPr>
          <a:lstStyle/>
          <a:p>
            <a:pPr algn="ctr"/>
            <a:r>
              <a:rPr lang="fr-CA" sz="4000" b="1" dirty="0"/>
              <a:t>Impacts – détermination des limites</a:t>
            </a:r>
            <a:br>
              <a:rPr lang="fr-CA" sz="4000" b="1" dirty="0"/>
            </a:br>
            <a:r>
              <a:rPr lang="fr-CA" sz="4000" b="1" dirty="0"/>
              <a:t>Obligation de conseil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CAE2D-96E4-3A44-8FE2-C55684047120}" type="slidenum">
              <a:rPr lang="fr-CA" smtClean="0"/>
              <a:pPr>
                <a:defRPr/>
              </a:pPr>
              <a:t>20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195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7128792" cy="936104"/>
          </a:xfrm>
        </p:spPr>
        <p:txBody>
          <a:bodyPr>
            <a:normAutofit/>
          </a:bodyPr>
          <a:lstStyle/>
          <a:p>
            <a:r>
              <a:rPr lang="fr-CA" dirty="0" smtClean="0"/>
              <a:t>Plan de présentation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916832"/>
            <a:ext cx="7560840" cy="4680520"/>
          </a:xfrm>
        </p:spPr>
        <p:txBody>
          <a:bodyPr>
            <a:noAutofit/>
          </a:bodyPr>
          <a:lstStyle/>
          <a:p>
            <a:pPr lvl="1">
              <a:buClrTx/>
            </a:pPr>
            <a:r>
              <a:rPr lang="fr-CA" sz="2500" dirty="0"/>
              <a:t>Introduction</a:t>
            </a:r>
          </a:p>
          <a:p>
            <a:pPr lvl="1">
              <a:buClrTx/>
            </a:pPr>
            <a:r>
              <a:rPr lang="fr-CA" sz="2500" dirty="0"/>
              <a:t>Faits</a:t>
            </a:r>
          </a:p>
          <a:p>
            <a:pPr lvl="1">
              <a:buClrTx/>
            </a:pPr>
            <a:r>
              <a:rPr lang="fr-CA" sz="2500" dirty="0"/>
              <a:t>Décision</a:t>
            </a:r>
          </a:p>
          <a:p>
            <a:pPr lvl="1">
              <a:buClrTx/>
            </a:pPr>
            <a:r>
              <a:rPr lang="fr-CA" sz="2500" dirty="0"/>
              <a:t>Impacts</a:t>
            </a:r>
          </a:p>
          <a:p>
            <a:pPr lvl="2">
              <a:buClrTx/>
            </a:pPr>
            <a:r>
              <a:rPr lang="fr-CA" sz="2500" dirty="0" smtClean="0"/>
              <a:t>Détermination des limites – Mandat unilatéral</a:t>
            </a:r>
          </a:p>
          <a:p>
            <a:pPr lvl="2">
              <a:buClrTx/>
            </a:pPr>
            <a:r>
              <a:rPr lang="fr-CA" sz="2500" dirty="0" smtClean="0"/>
              <a:t>Certificat de localisation &amp; de piquetage</a:t>
            </a:r>
          </a:p>
          <a:p>
            <a:pPr lvl="2">
              <a:buClrTx/>
            </a:pPr>
            <a:r>
              <a:rPr lang="fr-CA" sz="2500" dirty="0" smtClean="0"/>
              <a:t>Obligation de conseils</a:t>
            </a:r>
          </a:p>
          <a:p>
            <a:pPr lvl="1">
              <a:buClrTx/>
            </a:pPr>
            <a:r>
              <a:rPr lang="fr-CA" sz="2500" b="1" dirty="0" smtClean="0">
                <a:solidFill>
                  <a:schemeClr val="tx2"/>
                </a:solidFill>
              </a:rPr>
              <a:t>Conclusion</a:t>
            </a:r>
            <a:endParaRPr lang="fr-CA" sz="2500" b="1" dirty="0">
              <a:solidFill>
                <a:schemeClr val="tx2"/>
              </a:solidFill>
            </a:endParaRPr>
          </a:p>
          <a:p>
            <a:pPr marL="360000" lvl="2" indent="0">
              <a:buNone/>
            </a:pPr>
            <a:endParaRPr lang="fr-CA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50AFA-A90D-8341-9408-6C655D7A2142}" type="slidenum">
              <a:rPr lang="fr-CA" smtClean="0"/>
              <a:pPr>
                <a:defRPr/>
              </a:pPr>
              <a:t>21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0387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538" y="1340768"/>
            <a:ext cx="8389937" cy="4608512"/>
          </a:xfrm>
        </p:spPr>
        <p:txBody>
          <a:bodyPr>
            <a:normAutofit fontScale="92500"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A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CA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 suprême </a:t>
            </a:r>
            <a:r>
              <a:rPr lang="fr-CA" sz="3800" dirty="0" smtClean="0"/>
              <a:t>:</a:t>
            </a:r>
          </a:p>
          <a:p>
            <a:pPr marL="457200" indent="-4572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fr-CA" sz="2600" dirty="0" smtClean="0"/>
              <a:t>rejette </a:t>
            </a:r>
            <a:r>
              <a:rPr lang="fr-CA" sz="2600" dirty="0"/>
              <a:t>le </a:t>
            </a:r>
            <a:r>
              <a:rPr lang="fr-CA" sz="2600" dirty="0" smtClean="0"/>
              <a:t>pourvoi (intentée par Ostiguy);</a:t>
            </a:r>
          </a:p>
          <a:p>
            <a:pPr marL="457200" indent="-4572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fr-CA" sz="2600" dirty="0" smtClean="0"/>
              <a:t>reconnaît </a:t>
            </a:r>
            <a:r>
              <a:rPr lang="fr-CA" sz="2600" dirty="0"/>
              <a:t>l'effet incontournable de la prescription </a:t>
            </a:r>
            <a:r>
              <a:rPr lang="fr-CA" sz="2600" dirty="0" smtClean="0"/>
              <a:t>acquisitive;</a:t>
            </a:r>
          </a:p>
          <a:p>
            <a:pPr marL="457200" indent="-457200" algn="just">
              <a:buClrTx/>
              <a:buFont typeface="Arial" panose="020B0604020202020204" pitchFamily="34" charset="0"/>
              <a:buChar char="•"/>
            </a:pPr>
            <a:r>
              <a:rPr lang="fr-CA" sz="2600" dirty="0" smtClean="0"/>
              <a:t>mentionne la nécessité de clarifier l'article </a:t>
            </a:r>
            <a:r>
              <a:rPr lang="fr-CA" sz="2600" dirty="0"/>
              <a:t>2918 </a:t>
            </a:r>
            <a:r>
              <a:rPr lang="fr-CA" sz="2600" dirty="0" smtClean="0"/>
              <a:t>C.c.Q.</a:t>
            </a:r>
          </a:p>
          <a:p>
            <a:pPr marL="817200" lvl="1" indent="-457200" algn="just">
              <a:buClrTx/>
              <a:buFont typeface="Symbol" panose="05050102010706020507" pitchFamily="18" charset="2"/>
              <a:buChar char="®"/>
            </a:pPr>
            <a:r>
              <a:rPr lang="fr-CA" sz="2600" dirty="0" smtClean="0"/>
              <a:t>ambiguïté </a:t>
            </a:r>
            <a:r>
              <a:rPr lang="fr-CA" sz="2600" dirty="0"/>
              <a:t>fut à la source du litige.</a:t>
            </a:r>
          </a:p>
          <a:p>
            <a:pPr algn="ctr">
              <a:lnSpc>
                <a:spcPct val="90000"/>
              </a:lnSpc>
            </a:pPr>
            <a:endParaRPr lang="fr-CA" sz="2300" dirty="0" smtClean="0"/>
          </a:p>
          <a:p>
            <a:pPr algn="ctr">
              <a:lnSpc>
                <a:spcPct val="90000"/>
              </a:lnSpc>
              <a:buNone/>
            </a:pPr>
            <a:r>
              <a:rPr lang="fr-CA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prescription acquisitive est une importante </a:t>
            </a:r>
            <a:r>
              <a:rPr lang="fr-CA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 du droit civil </a:t>
            </a:r>
            <a:r>
              <a:rPr lang="fr-CA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québécois qui </a:t>
            </a:r>
            <a:r>
              <a:rPr lang="fr-CA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vise à conférer des conséquences juridiques à une possession </a:t>
            </a:r>
            <a:r>
              <a:rPr lang="fr-CA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paisible</a:t>
            </a:r>
            <a:r>
              <a:rPr lang="fr-CA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continue, publique et non équivoque. </a:t>
            </a:r>
            <a:endParaRPr lang="fr-CA" sz="2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9500" lvl="3" indent="0">
              <a:buNone/>
            </a:pP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108000" tIns="46800" rIns="0" bIns="46800" anchor="b">
            <a:normAutofit/>
          </a:bodyPr>
          <a:lstStyle/>
          <a:p>
            <a:pPr algn="ctr"/>
            <a:r>
              <a:rPr lang="fr-CA" sz="4000" b="1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CAE2D-96E4-3A44-8FE2-C55684047120}" type="slidenum">
              <a:rPr lang="fr-CA" smtClean="0"/>
              <a:pPr>
                <a:defRPr/>
              </a:pPr>
              <a:t>22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521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608512"/>
          </a:xfrm>
        </p:spPr>
        <p:txBody>
          <a:bodyPr>
            <a:normAutofit fontScale="92500"/>
          </a:bodyPr>
          <a:lstStyle/>
          <a:p>
            <a:pPr marL="0" lvl="1" indent="0" algn="ctr">
              <a:spcBef>
                <a:spcPct val="30000"/>
              </a:spcBef>
              <a:buNone/>
            </a:pPr>
            <a:r>
              <a:rPr lang="fr-CA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prescription acquisitive peut parfois étonner.</a:t>
            </a:r>
          </a:p>
          <a:p>
            <a:endParaRPr lang="fr-CA" sz="2800" dirty="0" smtClean="0"/>
          </a:p>
          <a:p>
            <a:pPr algn="ctr">
              <a:buClrTx/>
              <a:buNone/>
            </a:pPr>
            <a: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L'arrêt de la Cour suprême ne bouleverse pas :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règles de l'art en arpentage foncier :</a:t>
            </a:r>
          </a:p>
          <a:p>
            <a:pPr marL="904875" indent="-457200">
              <a:buClrTx/>
              <a:buFont typeface="Wingdings" panose="05000000000000000000" pitchFamily="2" charset="2"/>
              <a:buChar char="§"/>
            </a:pPr>
            <a:r>
              <a:rPr lang="fr-CA" dirty="0" smtClean="0"/>
              <a:t>principes </a:t>
            </a:r>
            <a:r>
              <a:rPr lang="fr-CA" dirty="0"/>
              <a:t>de </a:t>
            </a:r>
            <a:r>
              <a:rPr lang="fr-CA" dirty="0" smtClean="0"/>
              <a:t>délimitation (</a:t>
            </a:r>
            <a:r>
              <a:rPr lang="fr-CA" dirty="0"/>
              <a:t>considération </a:t>
            </a:r>
            <a:r>
              <a:rPr lang="fr-CA" dirty="0" smtClean="0"/>
              <a:t>occupation);</a:t>
            </a:r>
          </a:p>
          <a:p>
            <a:pPr marL="904875" indent="-457200">
              <a:buClrTx/>
              <a:buFont typeface="Wingdings" panose="05000000000000000000" pitchFamily="2" charset="2"/>
              <a:buChar char="§"/>
            </a:pPr>
            <a:r>
              <a:rPr lang="fr-CA" dirty="0" smtClean="0"/>
              <a:t>confection du certificat de;</a:t>
            </a:r>
          </a:p>
          <a:p>
            <a:pPr marL="1264875" lvl="1" indent="-457200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fr-CA" sz="2600" dirty="0" smtClean="0"/>
              <a:t>localisation;</a:t>
            </a:r>
          </a:p>
          <a:p>
            <a:pPr marL="1264875" lvl="1" indent="-457200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fr-CA" sz="2600" dirty="0" smtClean="0"/>
              <a:t>piquetage.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obligation de 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conseil : 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75" lvl="1" indent="-457200">
              <a:spcBef>
                <a:spcPct val="30000"/>
              </a:spcBef>
              <a:buClrTx/>
              <a:buFont typeface="Wingdings" panose="05000000000000000000" pitchFamily="2" charset="2"/>
              <a:buChar char="§"/>
            </a:pPr>
            <a:r>
              <a:rPr lang="fr-CA" sz="2600" dirty="0">
                <a:cs typeface="ＭＳ Ｐゴシック" charset="0"/>
              </a:rPr>
              <a:t>situation litigieuse doit être soulevée et expliquée. </a:t>
            </a:r>
          </a:p>
          <a:p>
            <a:pPr lvl="1" indent="0">
              <a:buNone/>
            </a:pPr>
            <a:endParaRPr lang="fr-CA" sz="2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108000" tIns="46800" rIns="0" bIns="46800" anchor="b">
            <a:normAutofit/>
          </a:bodyPr>
          <a:lstStyle/>
          <a:p>
            <a:pPr algn="ctr"/>
            <a:r>
              <a:rPr lang="fr-CA" sz="4000" b="1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CAE2D-96E4-3A44-8FE2-C55684047120}" type="slidenum">
              <a:rPr lang="fr-CA" smtClean="0"/>
              <a:pPr>
                <a:defRPr/>
              </a:pPr>
              <a:t>23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62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CAE2D-96E4-3A44-8FE2-C55684047120}" type="slidenum">
              <a:rPr lang="fr-CA" smtClean="0"/>
              <a:pPr>
                <a:defRPr/>
              </a:pPr>
              <a:t>24</a:t>
            </a:fld>
            <a:endParaRPr lang="fr-CA" dirty="0"/>
          </a:p>
        </p:txBody>
      </p:sp>
      <p:pic>
        <p:nvPicPr>
          <p:cNvPr id="1026" name="Picture 2" descr="C:\Users\namas\AppData\Local\Microsoft\Windows\Temporary Internet Files\Content.IE5\S21Y8WZK\54022064_e4508b53b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2" y="1340768"/>
            <a:ext cx="78504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03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FA426-E854-314A-9266-21F5A634E8A3}" type="slidenum">
              <a:rPr lang="fr-CA" smtClean="0"/>
              <a:pPr>
                <a:defRPr/>
              </a:pPr>
              <a:t>25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2286000" y="26903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2400" b="1" dirty="0">
                <a:solidFill>
                  <a:schemeClr val="tx1"/>
                </a:solidFill>
              </a:rPr>
              <a:t>2918.</a:t>
            </a:r>
            <a:r>
              <a:rPr lang="fr-CA" sz="2400" dirty="0">
                <a:solidFill>
                  <a:schemeClr val="tx1"/>
                </a:solidFill>
              </a:rPr>
              <a:t> Celui qui, pendant 10 ans, a possédé un immeuble à titre de propriétaire ne peut en acquérir la propriété qu’à la suite d’une demande en justice.</a:t>
            </a:r>
          </a:p>
        </p:txBody>
      </p:sp>
    </p:spTree>
    <p:extLst>
      <p:ext uri="{BB962C8B-B14F-4D97-AF65-F5344CB8AC3E}">
        <p14:creationId xmlns:p14="http://schemas.microsoft.com/office/powerpoint/2010/main" val="40673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7128792" cy="936104"/>
          </a:xfrm>
        </p:spPr>
        <p:txBody>
          <a:bodyPr>
            <a:normAutofit/>
          </a:bodyPr>
          <a:lstStyle/>
          <a:p>
            <a:r>
              <a:rPr lang="fr-CA" dirty="0" smtClean="0"/>
              <a:t>Plan de présentation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916832"/>
            <a:ext cx="7560840" cy="4680520"/>
          </a:xfrm>
        </p:spPr>
        <p:txBody>
          <a:bodyPr>
            <a:noAutofit/>
          </a:bodyPr>
          <a:lstStyle/>
          <a:p>
            <a:pPr lvl="1">
              <a:buClrTx/>
            </a:pPr>
            <a:r>
              <a:rPr lang="fr-CA" sz="2500" b="1" dirty="0" smtClean="0">
                <a:solidFill>
                  <a:schemeClr val="tx2"/>
                </a:solidFill>
              </a:rPr>
              <a:t>Introduction</a:t>
            </a:r>
          </a:p>
          <a:p>
            <a:pPr lvl="1">
              <a:buClrTx/>
            </a:pPr>
            <a:r>
              <a:rPr lang="fr-CA" sz="2500" dirty="0" smtClean="0"/>
              <a:t>Faits</a:t>
            </a:r>
          </a:p>
          <a:p>
            <a:pPr lvl="1">
              <a:buClrTx/>
            </a:pPr>
            <a:r>
              <a:rPr lang="fr-CA" sz="2500" dirty="0" smtClean="0"/>
              <a:t>Décision</a:t>
            </a:r>
          </a:p>
          <a:p>
            <a:pPr lvl="1">
              <a:buClrTx/>
            </a:pPr>
            <a:r>
              <a:rPr lang="fr-CA" sz="2500" dirty="0" smtClean="0"/>
              <a:t>Impacts</a:t>
            </a:r>
          </a:p>
          <a:p>
            <a:pPr lvl="2">
              <a:buClrTx/>
            </a:pPr>
            <a:r>
              <a:rPr lang="fr-CA" sz="2500" dirty="0" smtClean="0"/>
              <a:t>Détermination des limites – Mandat unilatéral</a:t>
            </a:r>
          </a:p>
          <a:p>
            <a:pPr lvl="2">
              <a:buClrTx/>
            </a:pPr>
            <a:r>
              <a:rPr lang="fr-CA" sz="2500" dirty="0" smtClean="0"/>
              <a:t>Certificat de localisation &amp; de piquetage</a:t>
            </a:r>
          </a:p>
          <a:p>
            <a:pPr lvl="2">
              <a:buClrTx/>
            </a:pPr>
            <a:r>
              <a:rPr lang="fr-CA" sz="2500" dirty="0" smtClean="0"/>
              <a:t>Obligation de conseils</a:t>
            </a:r>
          </a:p>
          <a:p>
            <a:pPr lvl="1">
              <a:buClrTx/>
            </a:pPr>
            <a:r>
              <a:rPr lang="fr-CA" sz="2500" dirty="0" smtClean="0"/>
              <a:t>Conclusion</a:t>
            </a:r>
            <a:endParaRPr lang="fr-CA" sz="2500" dirty="0"/>
          </a:p>
          <a:p>
            <a:pPr marL="360000" lvl="2" indent="0">
              <a:buNone/>
            </a:pPr>
            <a:endParaRPr lang="fr-CA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50AFA-A90D-8341-9408-6C655D7A2142}" type="slidenum">
              <a:rPr lang="fr-CA" smtClean="0"/>
              <a:pPr>
                <a:defRPr/>
              </a:pPr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3421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752528"/>
          </a:xfrm>
        </p:spPr>
        <p:txBody>
          <a:bodyPr>
            <a:noAutofit/>
          </a:bodyPr>
          <a:lstStyle/>
          <a:p>
            <a:pPr marL="177800" algn="ctr">
              <a:lnSpc>
                <a:spcPct val="90000"/>
              </a:lnSpc>
              <a:buClrTx/>
              <a:buNone/>
            </a:pPr>
            <a:r>
              <a:rPr lang="fr-CA" altLang="fr-FR" sz="2500" dirty="0"/>
              <a:t>6 avril 2017 </a:t>
            </a:r>
            <a:r>
              <a:rPr lang="fr-CA" altLang="fr-FR" sz="2500" dirty="0" smtClean="0">
                <a:latin typeface="Cambria"/>
              </a:rPr>
              <a:t>⇨ </a:t>
            </a:r>
            <a:r>
              <a:rPr lang="fr-CA" altLang="fr-FR" sz="2500" dirty="0" smtClean="0"/>
              <a:t>Cour </a:t>
            </a:r>
            <a:r>
              <a:rPr lang="fr-CA" altLang="fr-FR" sz="2500" dirty="0"/>
              <a:t>suprême </a:t>
            </a:r>
            <a:r>
              <a:rPr lang="fr-CA" altLang="fr-FR" sz="2500" dirty="0" smtClean="0"/>
              <a:t>met fin au </a:t>
            </a:r>
            <a:r>
              <a:rPr lang="fr-CA" altLang="fr-FR" sz="2500" dirty="0" smtClean="0">
                <a:solidFill>
                  <a:srgbClr val="FF0000"/>
                </a:solidFill>
              </a:rPr>
              <a:t>questionnement </a:t>
            </a:r>
            <a:r>
              <a:rPr lang="fr-CA" altLang="fr-FR" sz="2500" dirty="0" smtClean="0"/>
              <a:t>…</a:t>
            </a:r>
          </a:p>
          <a:p>
            <a:pPr algn="ctr">
              <a:lnSpc>
                <a:spcPct val="90000"/>
              </a:lnSpc>
              <a:buNone/>
            </a:pPr>
            <a:r>
              <a:rPr lang="fr-CA" altLang="fr-FR" sz="2500" dirty="0" smtClean="0"/>
              <a:t>*1 juge dissident*</a:t>
            </a:r>
          </a:p>
          <a:p>
            <a:pPr marL="342900" indent="-342900" algn="just">
              <a:lnSpc>
                <a:spcPct val="90000"/>
              </a:lnSpc>
              <a:buClrTx/>
            </a:pPr>
            <a:endParaRPr lang="fr-CA" altLang="fr-FR" sz="2500" dirty="0" smtClean="0"/>
          </a:p>
          <a:p>
            <a:pPr marL="273050" indent="-177800" algn="just">
              <a:lnSpc>
                <a:spcPct val="90000"/>
              </a:lnSpc>
              <a:buClrTx/>
            </a:pPr>
            <a:r>
              <a:rPr lang="fr-CA" altLang="fr-FR" sz="2500" dirty="0" smtClean="0"/>
              <a:t>Une </a:t>
            </a:r>
            <a:r>
              <a:rPr lang="fr-CA" altLang="fr-FR" sz="2500" dirty="0">
                <a:solidFill>
                  <a:srgbClr val="FF0000"/>
                </a:solidFill>
              </a:rPr>
              <a:t>prescription</a:t>
            </a:r>
            <a:r>
              <a:rPr lang="fr-CA" altLang="fr-FR" sz="2500" dirty="0"/>
              <a:t> acquise </a:t>
            </a:r>
            <a:r>
              <a:rPr lang="fr-CA" altLang="fr-FR" sz="2500" dirty="0" smtClean="0"/>
              <a:t>peut-elle </a:t>
            </a:r>
            <a:r>
              <a:rPr lang="fr-CA" altLang="fr-FR" sz="2500" dirty="0"/>
              <a:t>être </a:t>
            </a:r>
            <a:r>
              <a:rPr lang="fr-CA" altLang="fr-FR" sz="2500" dirty="0">
                <a:solidFill>
                  <a:srgbClr val="FF0000"/>
                </a:solidFill>
              </a:rPr>
              <a:t>opposée</a:t>
            </a:r>
            <a:r>
              <a:rPr lang="fr-CA" altLang="fr-FR" sz="2500" dirty="0"/>
              <a:t> à un </a:t>
            </a:r>
            <a:r>
              <a:rPr lang="fr-CA" altLang="fr-FR" sz="2500" dirty="0">
                <a:solidFill>
                  <a:srgbClr val="FF0000"/>
                </a:solidFill>
              </a:rPr>
              <a:t>nouveau</a:t>
            </a:r>
            <a:r>
              <a:rPr lang="fr-CA" altLang="fr-FR" sz="2500" dirty="0"/>
              <a:t> propriétaire ayant inscrit son </a:t>
            </a:r>
            <a:r>
              <a:rPr lang="fr-CA" altLang="fr-FR" sz="2500" dirty="0">
                <a:solidFill>
                  <a:srgbClr val="FF0000"/>
                </a:solidFill>
              </a:rPr>
              <a:t>titre au registre foncier </a:t>
            </a:r>
            <a:r>
              <a:rPr lang="fr-CA" altLang="fr-FR" sz="25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</a:t>
            </a:r>
            <a:r>
              <a:rPr lang="fr-CA" altLang="fr-F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altLang="fr-FR" sz="2500" dirty="0"/>
              <a:t>que le possesseur ne revendique son droit devant les </a:t>
            </a:r>
            <a:r>
              <a:rPr lang="fr-CA" altLang="fr-FR" sz="2500" dirty="0" smtClean="0"/>
              <a:t>tribunaux ?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r-CA" altLang="fr-FR" sz="2500" i="1" dirty="0" smtClean="0"/>
              <a:t>En </a:t>
            </a:r>
            <a:r>
              <a:rPr lang="fr-CA" altLang="fr-FR" sz="2500" i="1" dirty="0"/>
              <a:t>d’autres mots </a:t>
            </a:r>
            <a:r>
              <a:rPr lang="fr-CA" altLang="fr-FR" sz="2500" i="1" dirty="0" smtClean="0"/>
              <a:t>…</a:t>
            </a:r>
            <a:endParaRPr lang="fr-CA" altLang="fr-FR" sz="2500" i="1" dirty="0"/>
          </a:p>
          <a:p>
            <a:pPr marL="273050" lvl="1" indent="-177800" algn="just">
              <a:lnSpc>
                <a:spcPct val="90000"/>
              </a:lnSpc>
              <a:spcBef>
                <a:spcPct val="30000"/>
              </a:spcBef>
              <a:buClrTx/>
            </a:pPr>
            <a:r>
              <a:rPr lang="fr-CA" altLang="fr-FR" sz="2500" dirty="0">
                <a:cs typeface="ＭＳ Ｐゴシック" charset="0"/>
              </a:rPr>
              <a:t>Quel est le </a:t>
            </a:r>
            <a:r>
              <a:rPr lang="fr-CA" altLang="fr-FR" sz="2500" dirty="0">
                <a:solidFill>
                  <a:srgbClr val="FF0000"/>
                </a:solidFill>
                <a:cs typeface="ＭＳ Ｐゴシック" charset="0"/>
              </a:rPr>
              <a:t>caractère</a:t>
            </a:r>
            <a:r>
              <a:rPr lang="fr-CA" altLang="fr-FR" sz="2500" dirty="0">
                <a:cs typeface="ＭＳ Ｐゴシック" charset="0"/>
              </a:rPr>
              <a:t> </a:t>
            </a:r>
            <a:r>
              <a:rPr lang="fr-CA" altLang="fr-FR" sz="2500" dirty="0">
                <a:solidFill>
                  <a:srgbClr val="FF0000"/>
                </a:solidFill>
                <a:cs typeface="ＭＳ Ｐゴシック" charset="0"/>
              </a:rPr>
              <a:t>du jugement </a:t>
            </a:r>
            <a:r>
              <a:rPr lang="fr-CA" altLang="fr-FR" sz="2500" dirty="0">
                <a:cs typeface="ＭＳ Ｐゴシック" charset="0"/>
              </a:rPr>
              <a:t>visé à l’article 2918 C.c.Q ?</a:t>
            </a:r>
          </a:p>
          <a:p>
            <a:pPr marL="342900" lvl="2" indent="-342900"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fr-CA" altLang="fr-FR" sz="2000" dirty="0">
                <a:cs typeface="ＭＳ Ｐゴシック" charset="0"/>
              </a:rPr>
              <a:t>Attributif ?</a:t>
            </a:r>
          </a:p>
          <a:p>
            <a:pPr marL="342900" lvl="2" indent="-342900"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fr-CA" altLang="fr-FR" sz="2000" dirty="0">
                <a:cs typeface="ＭＳ Ｐゴシック" charset="0"/>
              </a:rPr>
              <a:t>Déclaratif ?</a:t>
            </a:r>
          </a:p>
          <a:p>
            <a:pPr marL="0" lvl="1" indent="0" algn="ctr">
              <a:lnSpc>
                <a:spcPct val="90000"/>
              </a:lnSpc>
              <a:buClrTx/>
              <a:buFont typeface="Symbol" panose="05050102010706020507" pitchFamily="18" charset="2"/>
              <a:buChar char="®"/>
            </a:pPr>
            <a:r>
              <a:rPr lang="fr-CA" altLang="fr-FR" dirty="0" smtClean="0">
                <a:cs typeface="ＭＳ Ｐゴシック" charset="0"/>
              </a:rPr>
              <a:t>Communauté </a:t>
            </a:r>
            <a:r>
              <a:rPr lang="fr-CA" altLang="fr-FR" dirty="0">
                <a:cs typeface="ＭＳ Ｐゴシック" charset="0"/>
              </a:rPr>
              <a:t>juridique se questionnait ⇨ </a:t>
            </a:r>
            <a:r>
              <a:rPr lang="fr-CA" altLang="fr-FR" dirty="0">
                <a:solidFill>
                  <a:srgbClr val="FF0000"/>
                </a:solidFill>
                <a:cs typeface="ＭＳ Ｐゴシック" charset="0"/>
              </a:rPr>
              <a:t>opinions divergentes</a:t>
            </a:r>
            <a:endParaRPr lang="fr-CA" dirty="0">
              <a:solidFill>
                <a:srgbClr val="FF0000"/>
              </a:solidFill>
              <a:cs typeface="ＭＳ Ｐゴシック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4926" cy="1152128"/>
          </a:xfrm>
        </p:spPr>
        <p:txBody>
          <a:bodyPr>
            <a:normAutofit/>
          </a:bodyPr>
          <a:lstStyle/>
          <a:p>
            <a:pPr algn="ctr"/>
            <a:r>
              <a:rPr lang="fr-CA" altLang="fr-FR" sz="4000" b="1" dirty="0" smtClean="0"/>
              <a:t>Introduction</a:t>
            </a:r>
            <a:endParaRPr lang="fr-CA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50AFA-A90D-8341-9408-6C655D7A2142}" type="slidenum">
              <a:rPr lang="fr-CA" smtClean="0"/>
              <a:pPr>
                <a:defRPr/>
              </a:pPr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559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608512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endParaRPr lang="fr-CA" altLang="fr-FR" sz="2500" dirty="0" smtClean="0"/>
          </a:p>
          <a:p>
            <a:pPr marL="273050" indent="-177800" algn="just">
              <a:lnSpc>
                <a:spcPct val="90000"/>
              </a:lnSpc>
              <a:buClrTx/>
            </a:pPr>
            <a:r>
              <a:rPr lang="fr-CA" altLang="fr-FR" sz="2500" dirty="0" smtClean="0"/>
              <a:t>Question </a:t>
            </a:r>
            <a:r>
              <a:rPr lang="fr-CA" altLang="fr-FR" sz="2500" dirty="0"/>
              <a:t>de droit soumise à la Cour </a:t>
            </a:r>
            <a:r>
              <a:rPr lang="fr-CA" altLang="fr-FR" sz="2500" dirty="0" smtClean="0"/>
              <a:t>met en </a:t>
            </a:r>
            <a:r>
              <a:rPr lang="fr-CA" altLang="fr-FR" sz="2500" dirty="0"/>
              <a:t>relief la </a:t>
            </a:r>
            <a:r>
              <a:rPr lang="fr-CA" altLang="fr-FR" sz="2500" dirty="0">
                <a:solidFill>
                  <a:srgbClr val="FF0000"/>
                </a:solidFill>
              </a:rPr>
              <a:t>tension</a:t>
            </a:r>
            <a:r>
              <a:rPr lang="fr-CA" altLang="fr-FR" sz="2500" dirty="0"/>
              <a:t> qui </a:t>
            </a:r>
            <a:r>
              <a:rPr lang="fr-CA" altLang="fr-FR" sz="2500" dirty="0" smtClean="0"/>
              <a:t>peut exister </a:t>
            </a:r>
            <a:r>
              <a:rPr lang="fr-CA" altLang="fr-FR" sz="2500" dirty="0" smtClean="0">
                <a:solidFill>
                  <a:srgbClr val="FF0000"/>
                </a:solidFill>
              </a:rPr>
              <a:t>entre</a:t>
            </a:r>
            <a:r>
              <a:rPr lang="fr-CA" altLang="fr-FR" sz="2500" dirty="0" smtClean="0"/>
              <a:t> </a:t>
            </a:r>
            <a:r>
              <a:rPr lang="fr-CA" altLang="fr-FR" sz="2500" dirty="0"/>
              <a:t>la </a:t>
            </a:r>
            <a:r>
              <a:rPr lang="fr-CA" altLang="fr-FR" sz="2500" dirty="0">
                <a:solidFill>
                  <a:srgbClr val="FF0000"/>
                </a:solidFill>
              </a:rPr>
              <a:t>prescription acquisitive et</a:t>
            </a:r>
            <a:r>
              <a:rPr lang="fr-CA" altLang="fr-FR" sz="2500" dirty="0"/>
              <a:t> la </a:t>
            </a:r>
            <a:r>
              <a:rPr lang="fr-CA" altLang="fr-FR" sz="2500" dirty="0">
                <a:solidFill>
                  <a:srgbClr val="FF0000"/>
                </a:solidFill>
              </a:rPr>
              <a:t>certitude des inscriptions</a:t>
            </a:r>
            <a:r>
              <a:rPr lang="fr-CA" altLang="fr-FR" sz="2500" dirty="0"/>
              <a:t> apparaissant au </a:t>
            </a:r>
            <a:r>
              <a:rPr lang="fr-CA" altLang="fr-FR" sz="2500" dirty="0">
                <a:solidFill>
                  <a:srgbClr val="FF0000"/>
                </a:solidFill>
              </a:rPr>
              <a:t>registre foncier</a:t>
            </a:r>
            <a:r>
              <a:rPr lang="fr-CA" altLang="fr-FR" sz="2500" dirty="0" smtClean="0"/>
              <a:t>.</a:t>
            </a:r>
          </a:p>
          <a:p>
            <a:pPr marL="273050" indent="-177800" algn="just">
              <a:lnSpc>
                <a:spcPct val="90000"/>
              </a:lnSpc>
              <a:buClrTx/>
            </a:pPr>
            <a:endParaRPr lang="fr-CA" altLang="fr-FR" sz="2500" dirty="0">
              <a:cs typeface="ＭＳ Ｐゴシック" charset="0"/>
            </a:endParaRPr>
          </a:p>
          <a:p>
            <a:pPr marL="273050" indent="-177800" algn="just">
              <a:lnSpc>
                <a:spcPct val="90000"/>
              </a:lnSpc>
              <a:buClrTx/>
            </a:pPr>
            <a:r>
              <a:rPr lang="fr-CA" altLang="fr-FR" sz="2500" dirty="0" smtClean="0"/>
              <a:t>Analyse nécessaire </a:t>
            </a:r>
            <a:r>
              <a:rPr lang="fr-CA" altLang="fr-FR" sz="2500" dirty="0"/>
              <a:t>pour </a:t>
            </a:r>
            <a:r>
              <a:rPr lang="fr-CA" altLang="fr-FR" sz="2500" dirty="0" smtClean="0"/>
              <a:t>interpréter </a:t>
            </a:r>
            <a:r>
              <a:rPr lang="fr-CA" altLang="fr-FR" sz="2500" dirty="0"/>
              <a:t>et appliquer les dispositions </a:t>
            </a:r>
            <a:r>
              <a:rPr lang="fr-CA" altLang="fr-FR" sz="2500" dirty="0" smtClean="0"/>
              <a:t>C.c.Q. Québec</a:t>
            </a:r>
          </a:p>
          <a:p>
            <a:pPr marL="177800" algn="ctr">
              <a:lnSpc>
                <a:spcPct val="90000"/>
              </a:lnSpc>
              <a:buClrTx/>
              <a:buNone/>
            </a:pPr>
            <a:endParaRPr lang="fr-CA" altLang="fr-FR" sz="2500" dirty="0" smtClean="0"/>
          </a:p>
          <a:p>
            <a:pPr marL="531813" algn="ctr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fr-CA" altLang="fr-FR" sz="2500" dirty="0" smtClean="0"/>
              <a:t>Rôle de </a:t>
            </a:r>
            <a:r>
              <a:rPr lang="fr-CA" altLang="fr-FR" sz="2500" dirty="0"/>
              <a:t>la prescription </a:t>
            </a:r>
            <a:r>
              <a:rPr lang="fr-CA" altLang="fr-FR" sz="2500" dirty="0" smtClean="0"/>
              <a:t>acquisitive</a:t>
            </a:r>
          </a:p>
          <a:p>
            <a:pPr marL="531813" algn="ctr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fr-CA" altLang="fr-FR" sz="2500" dirty="0" smtClean="0"/>
              <a:t>Rôle de </a:t>
            </a:r>
            <a:r>
              <a:rPr lang="fr-CA" altLang="fr-FR" sz="2500" dirty="0"/>
              <a:t>la publicité des droits </a:t>
            </a:r>
            <a:endParaRPr lang="fr-CA" altLang="fr-FR" sz="25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50AFA-A90D-8341-9408-6C655D7A2142}" type="slidenum">
              <a:rPr lang="fr-CA" smtClean="0"/>
              <a:pPr>
                <a:defRPr/>
              </a:pPr>
              <a:t>5</a:t>
            </a:fld>
            <a:endParaRPr lang="fr-CA" dirty="0"/>
          </a:p>
        </p:txBody>
      </p:sp>
      <p:sp>
        <p:nvSpPr>
          <p:cNvPr id="7" name="Titre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4926" cy="1152128"/>
          </a:xfrm>
        </p:spPr>
        <p:txBody>
          <a:bodyPr>
            <a:normAutofit/>
          </a:bodyPr>
          <a:lstStyle/>
          <a:p>
            <a:pPr algn="ctr"/>
            <a:r>
              <a:rPr lang="fr-CA" altLang="fr-FR" sz="4000" b="1" dirty="0" smtClean="0"/>
              <a:t>Introduction</a:t>
            </a:r>
            <a:endParaRPr lang="fr-CA" sz="4000" b="1" dirty="0"/>
          </a:p>
        </p:txBody>
      </p:sp>
    </p:spTree>
    <p:extLst>
      <p:ext uri="{BB962C8B-B14F-4D97-AF65-F5344CB8AC3E}">
        <p14:creationId xmlns:p14="http://schemas.microsoft.com/office/powerpoint/2010/main" val="41107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7128792" cy="936104"/>
          </a:xfrm>
        </p:spPr>
        <p:txBody>
          <a:bodyPr>
            <a:normAutofit/>
          </a:bodyPr>
          <a:lstStyle/>
          <a:p>
            <a:r>
              <a:rPr lang="fr-CA" dirty="0" smtClean="0"/>
              <a:t>Plan de présentation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916832"/>
            <a:ext cx="7560840" cy="4680520"/>
          </a:xfrm>
        </p:spPr>
        <p:txBody>
          <a:bodyPr>
            <a:noAutofit/>
          </a:bodyPr>
          <a:lstStyle/>
          <a:p>
            <a:pPr lvl="1">
              <a:buClrTx/>
            </a:pPr>
            <a:r>
              <a:rPr lang="fr-CA" sz="2500" dirty="0"/>
              <a:t>Introduction</a:t>
            </a:r>
          </a:p>
          <a:p>
            <a:pPr lvl="1">
              <a:buClrTx/>
            </a:pPr>
            <a:r>
              <a:rPr lang="fr-CA" sz="2500" b="1" dirty="0" smtClean="0">
                <a:solidFill>
                  <a:schemeClr val="tx2"/>
                </a:solidFill>
              </a:rPr>
              <a:t>Faits</a:t>
            </a:r>
          </a:p>
          <a:p>
            <a:pPr lvl="1">
              <a:buClrTx/>
            </a:pPr>
            <a:r>
              <a:rPr lang="fr-CA" sz="2500" dirty="0" smtClean="0"/>
              <a:t>Décision</a:t>
            </a:r>
          </a:p>
          <a:p>
            <a:pPr lvl="1">
              <a:buClrTx/>
            </a:pPr>
            <a:r>
              <a:rPr lang="fr-CA" sz="2500" dirty="0" smtClean="0"/>
              <a:t>Impacts</a:t>
            </a:r>
          </a:p>
          <a:p>
            <a:pPr lvl="2">
              <a:buClrTx/>
            </a:pPr>
            <a:r>
              <a:rPr lang="fr-CA" sz="2500" dirty="0" smtClean="0"/>
              <a:t>Détermination des limites – Mandat unilatéral</a:t>
            </a:r>
          </a:p>
          <a:p>
            <a:pPr lvl="2">
              <a:buClrTx/>
            </a:pPr>
            <a:r>
              <a:rPr lang="fr-CA" sz="2500" dirty="0" smtClean="0"/>
              <a:t>Certificat de localisation &amp; de piquetage</a:t>
            </a:r>
          </a:p>
          <a:p>
            <a:pPr lvl="2">
              <a:buClrTx/>
            </a:pPr>
            <a:r>
              <a:rPr lang="fr-CA" sz="2500" dirty="0" smtClean="0"/>
              <a:t>Obligation de conseils</a:t>
            </a:r>
          </a:p>
          <a:p>
            <a:pPr lvl="1">
              <a:buClrTx/>
            </a:pPr>
            <a:r>
              <a:rPr lang="fr-CA" sz="2500" dirty="0" smtClean="0"/>
              <a:t>Conclusion</a:t>
            </a:r>
            <a:endParaRPr lang="fr-CA" sz="2500" dirty="0"/>
          </a:p>
          <a:p>
            <a:pPr marL="360000" lvl="2" indent="0">
              <a:buNone/>
            </a:pPr>
            <a:endParaRPr lang="fr-CA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50AFA-A90D-8341-9408-6C655D7A2142}" type="slidenum">
              <a:rPr lang="fr-CA" smtClean="0"/>
              <a:pPr>
                <a:defRPr/>
              </a:pPr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728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4203" y="836712"/>
            <a:ext cx="2768302" cy="11521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108000" tIns="46800" rIns="0" bIns="46800" anchor="b">
            <a:normAutofit/>
          </a:bodyPr>
          <a:lstStyle/>
          <a:p>
            <a:pPr algn="ctr"/>
            <a:r>
              <a:rPr lang="fr-CA" altLang="fr-FR" sz="4000" b="1" dirty="0"/>
              <a:t>Faits</a:t>
            </a:r>
            <a:endParaRPr lang="fr-CA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CAE2D-96E4-3A44-8FE2-C55684047120}" type="slidenum">
              <a:rPr lang="fr-CA" smtClean="0"/>
              <a:pPr>
                <a:defRPr/>
              </a:pPr>
              <a:t>7</a:t>
            </a:fld>
            <a:endParaRPr lang="fr-CA" dirty="0"/>
          </a:p>
        </p:txBody>
      </p:sp>
      <p:pic>
        <p:nvPicPr>
          <p:cNvPr id="5" name="Espace réservé pour une image  5" descr="Opinion OAGQ[1]-1.pdf - Adobe Acroba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28233"/>
            <a:ext cx="6012160" cy="678546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2951604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solidFill>
                  <a:schemeClr val="tx1"/>
                </a:solidFill>
              </a:rPr>
              <a:t>Source OAGQ </a:t>
            </a:r>
            <a:r>
              <a:rPr lang="fr-CA" sz="1400" dirty="0">
                <a:solidFill>
                  <a:schemeClr val="tx1"/>
                </a:solidFill>
              </a:rPr>
              <a:t>: </a:t>
            </a:r>
            <a:r>
              <a:rPr lang="fr-CA" sz="1400" dirty="0">
                <a:solidFill>
                  <a:schemeClr val="tx1"/>
                </a:solidFill>
                <a:hlinkClick r:id="rId3"/>
              </a:rPr>
              <a:t>http://www.oagq.qc.ca</a:t>
            </a:r>
            <a:r>
              <a:rPr lang="fr-CA" sz="1400" dirty="0" smtClean="0">
                <a:solidFill>
                  <a:schemeClr val="tx1"/>
                </a:solidFill>
                <a:hlinkClick r:id="rId3"/>
              </a:rPr>
              <a:t>/</a:t>
            </a:r>
            <a:endParaRPr lang="fr-CA" sz="1400" dirty="0" smtClean="0">
              <a:solidFill>
                <a:schemeClr val="tx1"/>
              </a:solidFill>
            </a:endParaRPr>
          </a:p>
          <a:p>
            <a:r>
              <a:rPr lang="fr-CA" sz="1400" dirty="0" smtClean="0">
                <a:solidFill>
                  <a:schemeClr val="tx1"/>
                </a:solidFill>
              </a:rPr>
              <a:t>François Brochu, LL.D., notaire</a:t>
            </a:r>
          </a:p>
          <a:p>
            <a:r>
              <a:rPr lang="fr-CA" sz="1400" i="1" dirty="0" smtClean="0">
                <a:solidFill>
                  <a:schemeClr val="tx1"/>
                </a:solidFill>
              </a:rPr>
              <a:t>L’arrêt Ostiguy c. Allie et ses conséquences pour les arpenteurs-géomètres</a:t>
            </a:r>
            <a:r>
              <a:rPr lang="fr-CA" sz="1400" dirty="0" smtClean="0">
                <a:solidFill>
                  <a:schemeClr val="tx1"/>
                </a:solidFill>
              </a:rPr>
              <a:t>, p.2</a:t>
            </a:r>
            <a:endParaRPr lang="fr-CA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112568"/>
          </a:xfrm>
        </p:spPr>
        <p:txBody>
          <a:bodyPr>
            <a:noAutofit/>
          </a:bodyPr>
          <a:lstStyle/>
          <a:p>
            <a:pPr marL="273050" indent="-177800" algn="ctr">
              <a:lnSpc>
                <a:spcPct val="90000"/>
              </a:lnSpc>
              <a:buClrTx/>
            </a:pPr>
            <a:r>
              <a:rPr lang="fr-CA" altLang="fr-FR" sz="2400" dirty="0" smtClean="0">
                <a:solidFill>
                  <a:srgbClr val="FF0000"/>
                </a:solidFill>
              </a:rPr>
              <a:t>Cour </a:t>
            </a:r>
            <a:r>
              <a:rPr lang="fr-CA" altLang="fr-FR" sz="2400" dirty="0">
                <a:solidFill>
                  <a:srgbClr val="FF0000"/>
                </a:solidFill>
              </a:rPr>
              <a:t>supérieure </a:t>
            </a:r>
            <a:r>
              <a:rPr lang="fr-CA" altLang="fr-FR" sz="2400" dirty="0"/>
              <a:t>donne partiellement raison à A </a:t>
            </a:r>
            <a:endParaRPr lang="fr-CA" altLang="fr-FR" sz="2400" dirty="0" smtClean="0"/>
          </a:p>
          <a:p>
            <a:pPr marL="95250" algn="ctr">
              <a:lnSpc>
                <a:spcPct val="90000"/>
              </a:lnSpc>
              <a:buClrTx/>
              <a:buNone/>
            </a:pPr>
            <a:r>
              <a:rPr lang="fr-CA" altLang="fr-FR" sz="2400" dirty="0" smtClean="0">
                <a:latin typeface="Cambria"/>
              </a:rPr>
              <a:t>⇩</a:t>
            </a:r>
            <a:endParaRPr lang="fr-CA" altLang="fr-FR" sz="2400" dirty="0">
              <a:latin typeface="Cambria"/>
            </a:endParaRPr>
          </a:p>
          <a:p>
            <a:pPr marL="95250" algn="ctr">
              <a:lnSpc>
                <a:spcPct val="90000"/>
              </a:lnSpc>
              <a:buClrTx/>
              <a:buNone/>
            </a:pPr>
            <a:r>
              <a:rPr lang="fr-CA" altLang="fr-FR" sz="2400" dirty="0" smtClean="0">
                <a:latin typeface="Cambria"/>
              </a:rPr>
              <a:t> </a:t>
            </a:r>
            <a:r>
              <a:rPr lang="fr-CA" altLang="fr-FR" sz="2400" dirty="0">
                <a:solidFill>
                  <a:srgbClr val="FF0000"/>
                </a:solidFill>
              </a:rPr>
              <a:t>Statio</a:t>
            </a:r>
            <a:r>
              <a:rPr lang="fr-CA" altLang="fr-FR" sz="2400" dirty="0" smtClean="0">
                <a:solidFill>
                  <a:srgbClr val="FF0000"/>
                </a:solidFill>
              </a:rPr>
              <a:t>nnement acquis </a:t>
            </a:r>
            <a:r>
              <a:rPr lang="fr-CA" altLang="fr-FR" sz="2400" dirty="0">
                <a:solidFill>
                  <a:srgbClr val="FF0000"/>
                </a:solidFill>
              </a:rPr>
              <a:t>par </a:t>
            </a:r>
            <a:r>
              <a:rPr lang="fr-CA" altLang="fr-FR" sz="2400" dirty="0" smtClean="0">
                <a:solidFill>
                  <a:srgbClr val="FF0000"/>
                </a:solidFill>
              </a:rPr>
              <a:t>prescription.</a:t>
            </a:r>
            <a:r>
              <a:rPr lang="fr-CA" altLang="fr-FR" sz="2400" dirty="0" smtClean="0"/>
              <a:t> </a:t>
            </a:r>
          </a:p>
          <a:p>
            <a:pPr marL="273050" indent="-177800" algn="just">
              <a:lnSpc>
                <a:spcPct val="90000"/>
              </a:lnSpc>
              <a:buClrTx/>
            </a:pPr>
            <a:endParaRPr lang="fr-CA" altLang="fr-FR" sz="2400" dirty="0" smtClean="0"/>
          </a:p>
          <a:p>
            <a:pPr marL="273050" indent="-177800" algn="just">
              <a:lnSpc>
                <a:spcPct val="90000"/>
              </a:lnSpc>
              <a:buClrTx/>
            </a:pPr>
            <a:r>
              <a:rPr lang="fr-CA" altLang="fr-FR" sz="2400" dirty="0" smtClean="0">
                <a:solidFill>
                  <a:srgbClr val="FF0000"/>
                </a:solidFill>
              </a:rPr>
              <a:t>Majorité </a:t>
            </a:r>
            <a:r>
              <a:rPr lang="fr-CA" altLang="fr-FR" sz="2400" dirty="0">
                <a:solidFill>
                  <a:srgbClr val="FF0000"/>
                </a:solidFill>
              </a:rPr>
              <a:t>de la Cour d'appel </a:t>
            </a:r>
            <a:r>
              <a:rPr lang="fr-CA" altLang="fr-FR" sz="2400" dirty="0" smtClean="0"/>
              <a:t>conclut </a:t>
            </a:r>
            <a:r>
              <a:rPr lang="fr-CA" altLang="fr-FR" sz="2400" dirty="0"/>
              <a:t>que </a:t>
            </a:r>
            <a:r>
              <a:rPr lang="fr-CA" altLang="fr-FR" sz="2400" dirty="0">
                <a:solidFill>
                  <a:srgbClr val="FF0000"/>
                </a:solidFill>
              </a:rPr>
              <a:t>le législateur n'a pas </a:t>
            </a:r>
            <a:r>
              <a:rPr lang="fr-CA" altLang="fr-FR" sz="2400" dirty="0" smtClean="0">
                <a:solidFill>
                  <a:srgbClr val="FF0000"/>
                </a:solidFill>
              </a:rPr>
              <a:t>voulu </a:t>
            </a:r>
            <a:r>
              <a:rPr lang="fr-CA" altLang="fr-FR" sz="2400" dirty="0">
                <a:solidFill>
                  <a:srgbClr val="FF0000"/>
                </a:solidFill>
              </a:rPr>
              <a:t>changer le régime</a:t>
            </a:r>
            <a:r>
              <a:rPr lang="fr-CA" altLang="fr-FR" sz="2400" dirty="0"/>
              <a:t> de la prescription </a:t>
            </a:r>
            <a:r>
              <a:rPr lang="fr-CA" altLang="fr-FR" sz="2400" dirty="0" smtClean="0"/>
              <a:t>acquisitive.</a:t>
            </a:r>
          </a:p>
          <a:p>
            <a:pPr marL="95250" algn="ctr">
              <a:lnSpc>
                <a:spcPct val="90000"/>
              </a:lnSpc>
              <a:buClrTx/>
              <a:buNone/>
            </a:pPr>
            <a:r>
              <a:rPr lang="fr-CA" altLang="fr-FR" sz="2400" dirty="0"/>
              <a:t>*</a:t>
            </a:r>
            <a:r>
              <a:rPr lang="fr-CA" altLang="fr-FR" sz="2400" dirty="0">
                <a:solidFill>
                  <a:srgbClr val="FF0000"/>
                </a:solidFill>
              </a:rPr>
              <a:t>1 juge dissident</a:t>
            </a:r>
            <a:r>
              <a:rPr lang="fr-CA" altLang="fr-FR" sz="2400" dirty="0"/>
              <a:t>*</a:t>
            </a:r>
          </a:p>
          <a:p>
            <a:pPr marL="273050" indent="-177800" algn="ctr">
              <a:lnSpc>
                <a:spcPct val="90000"/>
              </a:lnSpc>
              <a:buClrTx/>
              <a:buNone/>
            </a:pPr>
            <a:r>
              <a:rPr lang="fr-CA" altLang="fr-FR" sz="2400" dirty="0" smtClean="0">
                <a:latin typeface="Cambria"/>
              </a:rPr>
              <a:t>⇩</a:t>
            </a:r>
          </a:p>
          <a:p>
            <a:pPr marL="438150" indent="-342900" algn="just">
              <a:lnSpc>
                <a:spcPct val="90000"/>
              </a:lnSpc>
              <a:buClrTx/>
              <a:buFont typeface="Symbol" panose="05050102010706020507" pitchFamily="18" charset="2"/>
              <a:buChar char="®"/>
            </a:pPr>
            <a:r>
              <a:rPr lang="fr-CA" altLang="fr-FR" sz="2400" dirty="0" smtClean="0"/>
              <a:t>Prescription </a:t>
            </a:r>
            <a:r>
              <a:rPr lang="fr-CA" altLang="fr-FR" sz="2400" dirty="0"/>
              <a:t>acquisitive </a:t>
            </a:r>
            <a:r>
              <a:rPr lang="fr-CA" altLang="fr-FR" sz="2400" dirty="0" smtClean="0"/>
              <a:t>prouve </a:t>
            </a:r>
            <a:r>
              <a:rPr lang="fr-CA" altLang="fr-FR" sz="2400" dirty="0"/>
              <a:t>l'existence du droit de </a:t>
            </a:r>
            <a:r>
              <a:rPr lang="fr-CA" altLang="fr-FR" sz="2400" dirty="0" smtClean="0"/>
              <a:t>propriété. </a:t>
            </a:r>
          </a:p>
          <a:p>
            <a:pPr marL="438150" indent="-342900" algn="just">
              <a:lnSpc>
                <a:spcPct val="90000"/>
              </a:lnSpc>
              <a:buClrTx/>
              <a:buFont typeface="Symbol" panose="05050102010706020507" pitchFamily="18" charset="2"/>
              <a:buChar char="®"/>
            </a:pPr>
            <a:r>
              <a:rPr lang="fr-CA" altLang="fr-FR" sz="2400" dirty="0" smtClean="0"/>
              <a:t>Publicité </a:t>
            </a:r>
            <a:r>
              <a:rPr lang="fr-CA" altLang="fr-FR" sz="2400" dirty="0"/>
              <a:t>foncière </a:t>
            </a:r>
            <a:r>
              <a:rPr lang="fr-CA" altLang="fr-FR" sz="2400" dirty="0" smtClean="0"/>
              <a:t>ne garantit pas les titres. </a:t>
            </a:r>
          </a:p>
          <a:p>
            <a:pPr marL="273050" indent="-177800" algn="ctr">
              <a:lnSpc>
                <a:spcPct val="90000"/>
              </a:lnSpc>
              <a:buClrTx/>
              <a:buNone/>
            </a:pPr>
            <a:r>
              <a:rPr lang="fr-CA" altLang="fr-FR" sz="2400" dirty="0">
                <a:latin typeface="Cambria"/>
              </a:rPr>
              <a:t>⇩</a:t>
            </a:r>
          </a:p>
          <a:p>
            <a:pPr marL="273050" indent="-177800" algn="ctr">
              <a:lnSpc>
                <a:spcPct val="90000"/>
              </a:lnSpc>
              <a:buClrTx/>
            </a:pPr>
            <a:r>
              <a:rPr lang="fr-CA" altLang="fr-FR" sz="2400" dirty="0" smtClean="0"/>
              <a:t>Possession </a:t>
            </a:r>
            <a:r>
              <a:rPr lang="fr-CA" altLang="fr-FR" sz="2400" dirty="0"/>
              <a:t>de A </a:t>
            </a:r>
            <a:r>
              <a:rPr lang="fr-CA" altLang="fr-FR" sz="2400" dirty="0" smtClean="0"/>
              <a:t>opposable </a:t>
            </a:r>
            <a:r>
              <a:rPr lang="fr-CA" altLang="fr-FR" sz="2400" dirty="0"/>
              <a:t>au </a:t>
            </a:r>
            <a:r>
              <a:rPr lang="fr-CA" altLang="fr-FR" sz="2400" dirty="0" smtClean="0"/>
              <a:t>propriétaire.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108000" tIns="46800" rIns="0" bIns="46800" anchor="b">
            <a:normAutofit/>
          </a:bodyPr>
          <a:lstStyle/>
          <a:p>
            <a:pPr algn="ctr"/>
            <a:r>
              <a:rPr lang="fr-CA" altLang="fr-FR" sz="4000" b="1" dirty="0"/>
              <a:t>Faits</a:t>
            </a:r>
            <a:endParaRPr lang="fr-CA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50AFA-A90D-8341-9408-6C655D7A2142}" type="slidenum">
              <a:rPr lang="fr-CA" smtClean="0"/>
              <a:pPr>
                <a:defRPr/>
              </a:pPr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353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7128792" cy="936104"/>
          </a:xfrm>
        </p:spPr>
        <p:txBody>
          <a:bodyPr>
            <a:normAutofit/>
          </a:bodyPr>
          <a:lstStyle/>
          <a:p>
            <a:r>
              <a:rPr lang="fr-CA" dirty="0" smtClean="0"/>
              <a:t>Plan de présentation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916832"/>
            <a:ext cx="7560840" cy="4680520"/>
          </a:xfrm>
        </p:spPr>
        <p:txBody>
          <a:bodyPr>
            <a:noAutofit/>
          </a:bodyPr>
          <a:lstStyle/>
          <a:p>
            <a:pPr lvl="1">
              <a:buClrTx/>
            </a:pPr>
            <a:r>
              <a:rPr lang="fr-CA" sz="2500" dirty="0"/>
              <a:t>Introduction</a:t>
            </a:r>
          </a:p>
          <a:p>
            <a:pPr lvl="1">
              <a:buClrTx/>
            </a:pPr>
            <a:r>
              <a:rPr lang="fr-CA" sz="2500" dirty="0"/>
              <a:t>Faits</a:t>
            </a:r>
          </a:p>
          <a:p>
            <a:pPr lvl="1">
              <a:buClrTx/>
            </a:pPr>
            <a:r>
              <a:rPr lang="fr-CA" sz="2500" b="1" dirty="0">
                <a:solidFill>
                  <a:schemeClr val="tx2"/>
                </a:solidFill>
              </a:rPr>
              <a:t>Décision</a:t>
            </a:r>
          </a:p>
          <a:p>
            <a:pPr lvl="1">
              <a:buClrTx/>
            </a:pPr>
            <a:r>
              <a:rPr lang="fr-CA" sz="2500" dirty="0" smtClean="0"/>
              <a:t>Impacts</a:t>
            </a:r>
          </a:p>
          <a:p>
            <a:pPr lvl="2">
              <a:buClrTx/>
            </a:pPr>
            <a:r>
              <a:rPr lang="fr-CA" sz="2500" dirty="0" smtClean="0"/>
              <a:t>Détermination des limites – Mandat unilatéral</a:t>
            </a:r>
          </a:p>
          <a:p>
            <a:pPr lvl="2">
              <a:buClrTx/>
            </a:pPr>
            <a:r>
              <a:rPr lang="fr-CA" sz="2500" dirty="0" smtClean="0"/>
              <a:t>Certificat de localisation &amp; de piquetage</a:t>
            </a:r>
          </a:p>
          <a:p>
            <a:pPr lvl="2">
              <a:buClrTx/>
            </a:pPr>
            <a:r>
              <a:rPr lang="fr-CA" sz="2500" dirty="0" smtClean="0"/>
              <a:t>Obligation de conseils</a:t>
            </a:r>
          </a:p>
          <a:p>
            <a:pPr lvl="1">
              <a:buClrTx/>
            </a:pPr>
            <a:r>
              <a:rPr lang="fr-CA" sz="2500" dirty="0" smtClean="0"/>
              <a:t>Conclusion</a:t>
            </a:r>
            <a:endParaRPr lang="fr-CA" sz="2500" dirty="0"/>
          </a:p>
          <a:p>
            <a:pPr marL="360000" lvl="2" indent="0">
              <a:buNone/>
            </a:pPr>
            <a:endParaRPr lang="fr-CA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50AFA-A90D-8341-9408-6C655D7A2142}" type="slidenum">
              <a:rPr lang="fr-CA" smtClean="0"/>
              <a:pPr>
                <a:defRPr/>
              </a:pPr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791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Modele_PowerPoint_MTMDET">
  <a:themeElements>
    <a:clrScheme name="MTQ">
      <a:dk1>
        <a:srgbClr val="004877"/>
      </a:dk1>
      <a:lt1>
        <a:srgbClr val="9BA3A6"/>
      </a:lt1>
      <a:dk2>
        <a:srgbClr val="FFFFFF"/>
      </a:dk2>
      <a:lt2>
        <a:srgbClr val="E2E3E4"/>
      </a:lt2>
      <a:accent1>
        <a:srgbClr val="F37029"/>
      </a:accent1>
      <a:accent2>
        <a:srgbClr val="95C161"/>
      </a:accent2>
      <a:accent3>
        <a:srgbClr val="4F77B6"/>
      </a:accent3>
      <a:accent4>
        <a:srgbClr val="009FDA"/>
      </a:accent4>
      <a:accent5>
        <a:srgbClr val="006EA8"/>
      </a:accent5>
      <a:accent6>
        <a:srgbClr val="231F20"/>
      </a:accent6>
      <a:hlink>
        <a:srgbClr val="009FDA"/>
      </a:hlink>
      <a:folHlink>
        <a:srgbClr val="95C161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800" b="0" i="0" u="none" strike="noStrike" cap="none" normalizeH="0" baseline="0">
            <a:ln>
              <a:noFill/>
            </a:ln>
            <a:solidFill>
              <a:srgbClr val="4F77B6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800" b="0" i="0" u="none" strike="noStrike" cap="none" normalizeH="0" baseline="0">
            <a:ln>
              <a:noFill/>
            </a:ln>
            <a:solidFill>
              <a:srgbClr val="4F77B6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ode_x0020_de_x0020_classification xmlns="a86f63da-e196-444b-b54f-a827d75e0765"/>
    <PublishingExpirationDate xmlns="http://schemas.microsoft.com/sharepoint/v3" xsi:nil="true"/>
    <PublishingStartDate xmlns="http://schemas.microsoft.com/sharepoint/v3" xsi:nil="true"/>
    <LienOrigineDocument xmlns="5196f083-b045-4a14-9714-c594e003b1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7FA47846A7243BD4170F06D4A8432" ma:contentTypeVersion="7" ma:contentTypeDescription="Crée un document." ma:contentTypeScope="" ma:versionID="ce2410ce6151d10e3f3995b1c1b72654">
  <xsd:schema xmlns:xsd="http://www.w3.org/2001/XMLSchema" xmlns:p="http://schemas.microsoft.com/office/2006/metadata/properties" xmlns:ns1="http://schemas.microsoft.com/sharepoint/v3" xmlns:ns2="a86f63da-e196-444b-b54f-a827d75e0765" xmlns:ns3="5196f083-b045-4a14-9714-c594e003b1ce" targetNamespace="http://schemas.microsoft.com/office/2006/metadata/properties" ma:root="true" ma:fieldsID="d16894156d56199ab8a7f5f9e4da7bd1" ns1:_="" ns2:_="" ns3:_="">
    <xsd:import namespace="http://schemas.microsoft.com/sharepoint/v3"/>
    <xsd:import namespace="a86f63da-e196-444b-b54f-a827d75e0765"/>
    <xsd:import namespace="5196f083-b045-4a14-9714-c594e003b1ce"/>
    <xsd:element name="properties">
      <xsd:complexType>
        <xsd:sequence>
          <xsd:element name="documentManagement">
            <xsd:complexType>
              <xsd:all>
                <xsd:element ref="ns2:Code_x0020_de_x0020_classification" minOccurs="0"/>
                <xsd:element ref="ns1:PublishingStartDate" minOccurs="0"/>
                <xsd:element ref="ns1:PublishingExpirationDate" minOccurs="0"/>
                <xsd:element ref="ns3:LienOrigineDocumen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9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10" nillable="true" ma:displayName="Date de fin de planification" ma:description="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a86f63da-e196-444b-b54f-a827d75e0765" elementFormDefault="qualified">
    <xsd:import namespace="http://schemas.microsoft.com/office/2006/documentManagement/types"/>
    <xsd:element name="Code_x0020_de_x0020_classification" ma:index="8" nillable="true" ma:displayName="Document disponnible dans LiveLink" ma:default="" ma:internalName="Code_x0020_de_x0020_classific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ui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5196f083-b045-4a14-9714-c594e003b1ce" elementFormDefault="qualified">
    <xsd:import namespace="http://schemas.microsoft.com/office/2006/documentManagement/types"/>
    <xsd:element name="LienOrigineDocument" ma:index="11" nillable="true" ma:displayName="Lien vers le document original" ma:default="" ma:description="Lien dorigine du document: permet d'afficher le lien vers la source du document (le document original)" ma:internalName="LienOrigineDocum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B0853F5-FFC7-4DDF-8B7A-1A1C606E8A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56E018-F05A-4A2C-8FF8-13A064968D87}">
  <ds:schemaRefs>
    <ds:schemaRef ds:uri="http://www.w3.org/XML/1998/namespace"/>
    <ds:schemaRef ds:uri="http://schemas.microsoft.com/office/2006/documentManagement/types"/>
    <ds:schemaRef ds:uri="http://schemas.microsoft.com/sharepoint/v3"/>
    <ds:schemaRef ds:uri="a86f63da-e196-444b-b54f-a827d75e0765"/>
    <ds:schemaRef ds:uri="http://purl.org/dc/terms/"/>
    <ds:schemaRef ds:uri="5196f083-b045-4a14-9714-c594e003b1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07E511-D338-42FA-8B99-7AF9619C3C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86f63da-e196-444b-b54f-a827d75e0765"/>
    <ds:schemaRef ds:uri="5196f083-b045-4a14-9714-c594e003b1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Modele_PowerPoint_MTMDET</Template>
  <TotalTime>1787</TotalTime>
  <Words>1183</Words>
  <Application>Microsoft Office PowerPoint</Application>
  <PresentationFormat>Affichage à l'écran (4:3)</PresentationFormat>
  <Paragraphs>296</Paragraphs>
  <Slides>25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MS PGothic</vt:lpstr>
      <vt:lpstr>Arial</vt:lpstr>
      <vt:lpstr>Calibri</vt:lpstr>
      <vt:lpstr>Cambria</vt:lpstr>
      <vt:lpstr>Constantia</vt:lpstr>
      <vt:lpstr>Symbol</vt:lpstr>
      <vt:lpstr>Wingdings</vt:lpstr>
      <vt:lpstr>Wingdings 2</vt:lpstr>
      <vt:lpstr>Modele_PowerPoint_MTMDET</vt:lpstr>
      <vt:lpstr>Débit</vt:lpstr>
      <vt:lpstr>Impacts de l’arrêt  Ostiguy c. Allie (06-04-2017) sur les actes posés par les arpenteurs-géomètres</vt:lpstr>
      <vt:lpstr>Plan de présentation</vt:lpstr>
      <vt:lpstr>Plan de présentation</vt:lpstr>
      <vt:lpstr>Introduction</vt:lpstr>
      <vt:lpstr>Introduction</vt:lpstr>
      <vt:lpstr>Plan de présentation</vt:lpstr>
      <vt:lpstr>Faits</vt:lpstr>
      <vt:lpstr>Faits</vt:lpstr>
      <vt:lpstr>Plan de présentation</vt:lpstr>
      <vt:lpstr>Décision</vt:lpstr>
      <vt:lpstr>Décision</vt:lpstr>
      <vt:lpstr>Décision</vt:lpstr>
      <vt:lpstr>Décision</vt:lpstr>
      <vt:lpstr>Plan de présentation</vt:lpstr>
      <vt:lpstr>Impacts</vt:lpstr>
      <vt:lpstr>Impacts – détermination des limites Mandat unilatéral</vt:lpstr>
      <vt:lpstr>Impacts  Certificat de localisation &amp; piquetage</vt:lpstr>
      <vt:lpstr>Impacts – détermination des limites Obligation de conseil</vt:lpstr>
      <vt:lpstr>Impacts – détermination des limites Obligation de conseil</vt:lpstr>
      <vt:lpstr>Impacts – détermination des limites Obligation de conseil</vt:lpstr>
      <vt:lpstr>Plan de présentation</vt:lpstr>
      <vt:lpstr>Conclusion</vt:lpstr>
      <vt:lpstr>Conclusion</vt:lpstr>
      <vt:lpstr>Présentation PowerPoint</vt:lpstr>
      <vt:lpstr>Présentation PowerPoint</vt:lpstr>
    </vt:vector>
  </TitlesOfParts>
  <Company>Ministère des Transports du Québec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Expériences avec une Multi-Station Leica MS60</dc:title>
  <dc:creator>Nadeau, Véronique</dc:creator>
  <cp:lastModifiedBy>Morin, Stephanie</cp:lastModifiedBy>
  <cp:revision>121</cp:revision>
  <cp:lastPrinted>2017-10-06T15:25:39Z</cp:lastPrinted>
  <dcterms:created xsi:type="dcterms:W3CDTF">2017-01-25T17:03:30Z</dcterms:created>
  <dcterms:modified xsi:type="dcterms:W3CDTF">2018-04-23T13:44:59Z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0x0101009B27FA47846A7243BD4170F06D4A8432</vt:lpwstr>
  </property>
</Properties>
</file>